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738" r:id="rId1"/>
  </p:sldMasterIdLst>
  <p:notesMasterIdLst>
    <p:notesMasterId r:id="rId25"/>
  </p:notesMasterIdLst>
  <p:sldIdLst>
    <p:sldId id="256" r:id="rId2"/>
    <p:sldId id="257" r:id="rId3"/>
    <p:sldId id="258" r:id="rId4"/>
    <p:sldId id="259" r:id="rId5"/>
    <p:sldId id="281" r:id="rId6"/>
    <p:sldId id="279" r:id="rId7"/>
    <p:sldId id="280" r:id="rId8"/>
    <p:sldId id="282" r:id="rId9"/>
    <p:sldId id="283" r:id="rId10"/>
    <p:sldId id="287" r:id="rId11"/>
    <p:sldId id="293" r:id="rId12"/>
    <p:sldId id="285" r:id="rId13"/>
    <p:sldId id="288" r:id="rId14"/>
    <p:sldId id="289" r:id="rId15"/>
    <p:sldId id="290" r:id="rId16"/>
    <p:sldId id="292" r:id="rId17"/>
    <p:sldId id="294" r:id="rId18"/>
    <p:sldId id="295" r:id="rId19"/>
    <p:sldId id="263" r:id="rId20"/>
    <p:sldId id="296" r:id="rId21"/>
    <p:sldId id="298" r:id="rId22"/>
    <p:sldId id="297" r:id="rId23"/>
    <p:sldId id="277"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330903A-6B95-4923-86EA-1CE8033CAA7E}" v="388" dt="2022-03-16T16:11:53.03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313" autoAdjust="0"/>
    <p:restoredTop sz="84296" autoAdjust="0"/>
  </p:normalViewPr>
  <p:slideViewPr>
    <p:cSldViewPr snapToGrid="0">
      <p:cViewPr varScale="1">
        <p:scale>
          <a:sx n="72" d="100"/>
          <a:sy n="72" d="100"/>
        </p:scale>
        <p:origin x="1133" y="62"/>
      </p:cViewPr>
      <p:guideLst/>
    </p:cSldViewPr>
  </p:slideViewPr>
  <p:notesTextViewPr>
    <p:cViewPr>
      <p:scale>
        <a:sx n="75" d="100"/>
        <a:sy n="75"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 Id="rId30"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35CC3A5-6712-421C-B28F-2F281F953ACE}" type="datetimeFigureOut">
              <a:rPr lang="en-US" smtClean="0"/>
              <a:t>3/16/2022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D208ADA-50C8-4894-8846-DF5BBC7C1FE6}" type="slidenum">
              <a:rPr lang="en-US" smtClean="0"/>
              <a:t>‹#›</a:t>
            </a:fld>
            <a:endParaRPr lang="en-US" dirty="0"/>
          </a:p>
        </p:txBody>
      </p:sp>
    </p:spTree>
    <p:extLst>
      <p:ext uri="{BB962C8B-B14F-4D97-AF65-F5344CB8AC3E}">
        <p14:creationId xmlns:p14="http://schemas.microsoft.com/office/powerpoint/2010/main" val="38400545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208ADA-50C8-4894-8846-DF5BBC7C1FE6}" type="slidenum">
              <a:rPr lang="en-US" smtClean="0"/>
              <a:t>2</a:t>
            </a:fld>
            <a:endParaRPr lang="en-US" dirty="0"/>
          </a:p>
        </p:txBody>
      </p:sp>
    </p:spTree>
    <p:extLst>
      <p:ext uri="{BB962C8B-B14F-4D97-AF65-F5344CB8AC3E}">
        <p14:creationId xmlns:p14="http://schemas.microsoft.com/office/powerpoint/2010/main" val="24872461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208ADA-50C8-4894-8846-DF5BBC7C1FE6}" type="slidenum">
              <a:rPr lang="en-US" smtClean="0"/>
              <a:t>11</a:t>
            </a:fld>
            <a:endParaRPr lang="en-US" dirty="0"/>
          </a:p>
        </p:txBody>
      </p:sp>
    </p:spTree>
    <p:extLst>
      <p:ext uri="{BB962C8B-B14F-4D97-AF65-F5344CB8AC3E}">
        <p14:creationId xmlns:p14="http://schemas.microsoft.com/office/powerpoint/2010/main" val="20962778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208ADA-50C8-4894-8846-DF5BBC7C1FE6}" type="slidenum">
              <a:rPr lang="en-US" smtClean="0"/>
              <a:t>12</a:t>
            </a:fld>
            <a:endParaRPr lang="en-US" dirty="0"/>
          </a:p>
        </p:txBody>
      </p:sp>
    </p:spTree>
    <p:extLst>
      <p:ext uri="{BB962C8B-B14F-4D97-AF65-F5344CB8AC3E}">
        <p14:creationId xmlns:p14="http://schemas.microsoft.com/office/powerpoint/2010/main" val="36560732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p:txBody>
      </p:sp>
      <p:sp>
        <p:nvSpPr>
          <p:cNvPr id="4" name="Slide Number Placeholder 3"/>
          <p:cNvSpPr>
            <a:spLocks noGrp="1"/>
          </p:cNvSpPr>
          <p:nvPr>
            <p:ph type="sldNum" sz="quarter" idx="5"/>
          </p:nvPr>
        </p:nvSpPr>
        <p:spPr/>
        <p:txBody>
          <a:bodyPr/>
          <a:lstStyle/>
          <a:p>
            <a:fld id="{0D208ADA-50C8-4894-8846-DF5BBC7C1FE6}" type="slidenum">
              <a:rPr lang="en-US" smtClean="0"/>
              <a:t>13</a:t>
            </a:fld>
            <a:endParaRPr lang="en-US" dirty="0"/>
          </a:p>
        </p:txBody>
      </p:sp>
    </p:spTree>
    <p:extLst>
      <p:ext uri="{BB962C8B-B14F-4D97-AF65-F5344CB8AC3E}">
        <p14:creationId xmlns:p14="http://schemas.microsoft.com/office/powerpoint/2010/main" val="15911592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p:txBody>
      </p:sp>
      <p:sp>
        <p:nvSpPr>
          <p:cNvPr id="4" name="Slide Number Placeholder 3"/>
          <p:cNvSpPr>
            <a:spLocks noGrp="1"/>
          </p:cNvSpPr>
          <p:nvPr>
            <p:ph type="sldNum" sz="quarter" idx="5"/>
          </p:nvPr>
        </p:nvSpPr>
        <p:spPr/>
        <p:txBody>
          <a:bodyPr/>
          <a:lstStyle/>
          <a:p>
            <a:fld id="{0D208ADA-50C8-4894-8846-DF5BBC7C1FE6}" type="slidenum">
              <a:rPr lang="en-US" smtClean="0"/>
              <a:t>14</a:t>
            </a:fld>
            <a:endParaRPr lang="en-US" dirty="0"/>
          </a:p>
        </p:txBody>
      </p:sp>
    </p:spTree>
    <p:extLst>
      <p:ext uri="{BB962C8B-B14F-4D97-AF65-F5344CB8AC3E}">
        <p14:creationId xmlns:p14="http://schemas.microsoft.com/office/powerpoint/2010/main" val="53572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0D208ADA-50C8-4894-8846-DF5BBC7C1FE6}" type="slidenum">
              <a:rPr lang="en-US" smtClean="0"/>
              <a:t>15</a:t>
            </a:fld>
            <a:endParaRPr lang="en-US" dirty="0"/>
          </a:p>
        </p:txBody>
      </p:sp>
    </p:spTree>
    <p:extLst>
      <p:ext uri="{BB962C8B-B14F-4D97-AF65-F5344CB8AC3E}">
        <p14:creationId xmlns:p14="http://schemas.microsoft.com/office/powerpoint/2010/main" val="4817501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endParaRPr lang="en-US" dirty="0"/>
          </a:p>
        </p:txBody>
      </p:sp>
      <p:sp>
        <p:nvSpPr>
          <p:cNvPr id="4" name="Slide Number Placeholder 3"/>
          <p:cNvSpPr>
            <a:spLocks noGrp="1"/>
          </p:cNvSpPr>
          <p:nvPr>
            <p:ph type="sldNum" sz="quarter" idx="5"/>
          </p:nvPr>
        </p:nvSpPr>
        <p:spPr/>
        <p:txBody>
          <a:bodyPr/>
          <a:lstStyle/>
          <a:p>
            <a:fld id="{0D208ADA-50C8-4894-8846-DF5BBC7C1FE6}" type="slidenum">
              <a:rPr lang="en-US" smtClean="0"/>
              <a:t>16</a:t>
            </a:fld>
            <a:endParaRPr lang="en-US" dirty="0"/>
          </a:p>
        </p:txBody>
      </p:sp>
    </p:spTree>
    <p:extLst>
      <p:ext uri="{BB962C8B-B14F-4D97-AF65-F5344CB8AC3E}">
        <p14:creationId xmlns:p14="http://schemas.microsoft.com/office/powerpoint/2010/main" val="24438381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p:txBody>
      </p:sp>
      <p:sp>
        <p:nvSpPr>
          <p:cNvPr id="4" name="Slide Number Placeholder 3"/>
          <p:cNvSpPr>
            <a:spLocks noGrp="1"/>
          </p:cNvSpPr>
          <p:nvPr>
            <p:ph type="sldNum" sz="quarter" idx="5"/>
          </p:nvPr>
        </p:nvSpPr>
        <p:spPr/>
        <p:txBody>
          <a:bodyPr/>
          <a:lstStyle/>
          <a:p>
            <a:fld id="{0D208ADA-50C8-4894-8846-DF5BBC7C1FE6}" type="slidenum">
              <a:rPr lang="en-US" smtClean="0"/>
              <a:t>17</a:t>
            </a:fld>
            <a:endParaRPr lang="en-US" dirty="0"/>
          </a:p>
        </p:txBody>
      </p:sp>
    </p:spTree>
    <p:extLst>
      <p:ext uri="{BB962C8B-B14F-4D97-AF65-F5344CB8AC3E}">
        <p14:creationId xmlns:p14="http://schemas.microsoft.com/office/powerpoint/2010/main" val="34640880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endParaRPr lang="en-US" dirty="0"/>
          </a:p>
        </p:txBody>
      </p:sp>
      <p:sp>
        <p:nvSpPr>
          <p:cNvPr id="4" name="Slide Number Placeholder 3"/>
          <p:cNvSpPr>
            <a:spLocks noGrp="1"/>
          </p:cNvSpPr>
          <p:nvPr>
            <p:ph type="sldNum" sz="quarter" idx="5"/>
          </p:nvPr>
        </p:nvSpPr>
        <p:spPr/>
        <p:txBody>
          <a:bodyPr/>
          <a:lstStyle/>
          <a:p>
            <a:fld id="{0D208ADA-50C8-4894-8846-DF5BBC7C1FE6}" type="slidenum">
              <a:rPr lang="en-US" smtClean="0"/>
              <a:t>18</a:t>
            </a:fld>
            <a:endParaRPr lang="en-US" dirty="0"/>
          </a:p>
        </p:txBody>
      </p:sp>
    </p:spTree>
    <p:extLst>
      <p:ext uri="{BB962C8B-B14F-4D97-AF65-F5344CB8AC3E}">
        <p14:creationId xmlns:p14="http://schemas.microsoft.com/office/powerpoint/2010/main" val="40050962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0746DE6-3336-457D-A091-FA20AC1C536E}" type="slidenum">
              <a:rPr lang="en-US" smtClean="0"/>
              <a:t>19</a:t>
            </a:fld>
            <a:endParaRPr lang="en-US" dirty="0"/>
          </a:p>
        </p:txBody>
      </p:sp>
    </p:spTree>
    <p:extLst>
      <p:ext uri="{BB962C8B-B14F-4D97-AF65-F5344CB8AC3E}">
        <p14:creationId xmlns:p14="http://schemas.microsoft.com/office/powerpoint/2010/main" val="16994691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endParaRPr lang="en-US" sz="2800" b="0" i="0" dirty="0">
              <a:solidFill>
                <a:srgbClr val="172B4D"/>
              </a:solidFill>
              <a:effectLst/>
              <a:latin typeface="ShermanSans"/>
            </a:endParaRPr>
          </a:p>
        </p:txBody>
      </p:sp>
      <p:sp>
        <p:nvSpPr>
          <p:cNvPr id="4" name="Slide Number Placeholder 3"/>
          <p:cNvSpPr>
            <a:spLocks noGrp="1"/>
          </p:cNvSpPr>
          <p:nvPr>
            <p:ph type="sldNum" sz="quarter" idx="5"/>
          </p:nvPr>
        </p:nvSpPr>
        <p:spPr/>
        <p:txBody>
          <a:bodyPr/>
          <a:lstStyle/>
          <a:p>
            <a:fld id="{0D208ADA-50C8-4894-8846-DF5BBC7C1FE6}" type="slidenum">
              <a:rPr lang="en-US" smtClean="0"/>
              <a:t>20</a:t>
            </a:fld>
            <a:endParaRPr lang="en-US" dirty="0"/>
          </a:p>
        </p:txBody>
      </p:sp>
    </p:spTree>
    <p:extLst>
      <p:ext uri="{BB962C8B-B14F-4D97-AF65-F5344CB8AC3E}">
        <p14:creationId xmlns:p14="http://schemas.microsoft.com/office/powerpoint/2010/main" val="8417853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D208ADA-50C8-4894-8846-DF5BBC7C1FE6}" type="slidenum">
              <a:rPr lang="en-US" smtClean="0"/>
              <a:t>3</a:t>
            </a:fld>
            <a:endParaRPr lang="en-US" dirty="0"/>
          </a:p>
        </p:txBody>
      </p:sp>
    </p:spTree>
    <p:extLst>
      <p:ext uri="{BB962C8B-B14F-4D97-AF65-F5344CB8AC3E}">
        <p14:creationId xmlns:p14="http://schemas.microsoft.com/office/powerpoint/2010/main" val="429314496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endParaRPr lang="en-US" dirty="0"/>
          </a:p>
        </p:txBody>
      </p:sp>
      <p:sp>
        <p:nvSpPr>
          <p:cNvPr id="4" name="Slide Number Placeholder 3"/>
          <p:cNvSpPr>
            <a:spLocks noGrp="1"/>
          </p:cNvSpPr>
          <p:nvPr>
            <p:ph type="sldNum" sz="quarter" idx="5"/>
          </p:nvPr>
        </p:nvSpPr>
        <p:spPr/>
        <p:txBody>
          <a:bodyPr/>
          <a:lstStyle/>
          <a:p>
            <a:fld id="{0D208ADA-50C8-4894-8846-DF5BBC7C1FE6}" type="slidenum">
              <a:rPr lang="en-US" smtClean="0"/>
              <a:t>21</a:t>
            </a:fld>
            <a:endParaRPr lang="en-US" dirty="0"/>
          </a:p>
        </p:txBody>
      </p:sp>
    </p:spTree>
    <p:extLst>
      <p:ext uri="{BB962C8B-B14F-4D97-AF65-F5344CB8AC3E}">
        <p14:creationId xmlns:p14="http://schemas.microsoft.com/office/powerpoint/2010/main" val="39132514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200000"/>
              </a:lnSpc>
              <a:spcBef>
                <a:spcPts val="0"/>
              </a:spcBef>
              <a:spcAft>
                <a:spcPts val="800"/>
              </a:spcAft>
            </a:pPr>
            <a:endParaRPr lang="en-US" dirty="0"/>
          </a:p>
        </p:txBody>
      </p:sp>
      <p:sp>
        <p:nvSpPr>
          <p:cNvPr id="4" name="Slide Number Placeholder 3"/>
          <p:cNvSpPr>
            <a:spLocks noGrp="1"/>
          </p:cNvSpPr>
          <p:nvPr>
            <p:ph type="sldNum" sz="quarter" idx="5"/>
          </p:nvPr>
        </p:nvSpPr>
        <p:spPr/>
        <p:txBody>
          <a:bodyPr/>
          <a:lstStyle/>
          <a:p>
            <a:fld id="{0D208ADA-50C8-4894-8846-DF5BBC7C1FE6}" type="slidenum">
              <a:rPr lang="en-US" smtClean="0"/>
              <a:t>22</a:t>
            </a:fld>
            <a:endParaRPr lang="en-US" dirty="0"/>
          </a:p>
        </p:txBody>
      </p:sp>
    </p:spTree>
    <p:extLst>
      <p:ext uri="{BB962C8B-B14F-4D97-AF65-F5344CB8AC3E}">
        <p14:creationId xmlns:p14="http://schemas.microsoft.com/office/powerpoint/2010/main" val="24358285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208ADA-50C8-4894-8846-DF5BBC7C1FE6}" type="slidenum">
              <a:rPr lang="en-US" smtClean="0"/>
              <a:t>4</a:t>
            </a:fld>
            <a:endParaRPr lang="en-US" dirty="0"/>
          </a:p>
        </p:txBody>
      </p:sp>
    </p:spTree>
    <p:extLst>
      <p:ext uri="{BB962C8B-B14F-4D97-AF65-F5344CB8AC3E}">
        <p14:creationId xmlns:p14="http://schemas.microsoft.com/office/powerpoint/2010/main" val="281638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208ADA-50C8-4894-8846-DF5BBC7C1FE6}" type="slidenum">
              <a:rPr lang="en-US" smtClean="0"/>
              <a:t>5</a:t>
            </a:fld>
            <a:endParaRPr lang="en-US" dirty="0"/>
          </a:p>
        </p:txBody>
      </p:sp>
    </p:spTree>
    <p:extLst>
      <p:ext uri="{BB962C8B-B14F-4D97-AF65-F5344CB8AC3E}">
        <p14:creationId xmlns:p14="http://schemas.microsoft.com/office/powerpoint/2010/main" val="36103814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208ADA-50C8-4894-8846-DF5BBC7C1FE6}" type="slidenum">
              <a:rPr lang="en-US" smtClean="0"/>
              <a:t>6</a:t>
            </a:fld>
            <a:endParaRPr lang="en-US" dirty="0"/>
          </a:p>
        </p:txBody>
      </p:sp>
    </p:spTree>
    <p:extLst>
      <p:ext uri="{BB962C8B-B14F-4D97-AF65-F5344CB8AC3E}">
        <p14:creationId xmlns:p14="http://schemas.microsoft.com/office/powerpoint/2010/main" val="28436243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208ADA-50C8-4894-8846-DF5BBC7C1FE6}" type="slidenum">
              <a:rPr lang="en-US" smtClean="0"/>
              <a:t>7</a:t>
            </a:fld>
            <a:endParaRPr lang="en-US" dirty="0"/>
          </a:p>
        </p:txBody>
      </p:sp>
    </p:spTree>
    <p:extLst>
      <p:ext uri="{BB962C8B-B14F-4D97-AF65-F5344CB8AC3E}">
        <p14:creationId xmlns:p14="http://schemas.microsoft.com/office/powerpoint/2010/main" val="21663211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endParaRPr lang="en-US" dirty="0"/>
          </a:p>
        </p:txBody>
      </p:sp>
      <p:sp>
        <p:nvSpPr>
          <p:cNvPr id="4" name="Slide Number Placeholder 3"/>
          <p:cNvSpPr>
            <a:spLocks noGrp="1"/>
          </p:cNvSpPr>
          <p:nvPr>
            <p:ph type="sldNum" sz="quarter" idx="5"/>
          </p:nvPr>
        </p:nvSpPr>
        <p:spPr/>
        <p:txBody>
          <a:bodyPr/>
          <a:lstStyle/>
          <a:p>
            <a:fld id="{0D208ADA-50C8-4894-8846-DF5BBC7C1FE6}" type="slidenum">
              <a:rPr lang="en-US" smtClean="0"/>
              <a:t>8</a:t>
            </a:fld>
            <a:endParaRPr lang="en-US" dirty="0"/>
          </a:p>
        </p:txBody>
      </p:sp>
    </p:spTree>
    <p:extLst>
      <p:ext uri="{BB962C8B-B14F-4D97-AF65-F5344CB8AC3E}">
        <p14:creationId xmlns:p14="http://schemas.microsoft.com/office/powerpoint/2010/main" val="24779504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208ADA-50C8-4894-8846-DF5BBC7C1FE6}" type="slidenum">
              <a:rPr lang="en-US" smtClean="0"/>
              <a:t>9</a:t>
            </a:fld>
            <a:endParaRPr lang="en-US" dirty="0"/>
          </a:p>
        </p:txBody>
      </p:sp>
    </p:spTree>
    <p:extLst>
      <p:ext uri="{BB962C8B-B14F-4D97-AF65-F5344CB8AC3E}">
        <p14:creationId xmlns:p14="http://schemas.microsoft.com/office/powerpoint/2010/main" val="11942341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208ADA-50C8-4894-8846-DF5BBC7C1FE6}" type="slidenum">
              <a:rPr lang="en-US" smtClean="0"/>
              <a:t>10</a:t>
            </a:fld>
            <a:endParaRPr lang="en-US" dirty="0"/>
          </a:p>
        </p:txBody>
      </p:sp>
    </p:spTree>
    <p:extLst>
      <p:ext uri="{BB962C8B-B14F-4D97-AF65-F5344CB8AC3E}">
        <p14:creationId xmlns:p14="http://schemas.microsoft.com/office/powerpoint/2010/main" val="18175663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D3B3C7E-BC2D-4436-8B03-AC421FA66787}"/>
              </a:ext>
            </a:extLst>
          </p:cNvPr>
          <p:cNvSpPr/>
          <p:nvPr/>
        </p:nvSpPr>
        <p:spPr>
          <a:xfrm>
            <a:off x="160920" y="157606"/>
            <a:ext cx="11870161" cy="65427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B66887E-4265-46F7-9DE0-605FFFC90761}"/>
              </a:ext>
            </a:extLst>
          </p:cNvPr>
          <p:cNvSpPr>
            <a:spLocks noGrp="1"/>
          </p:cNvSpPr>
          <p:nvPr>
            <p:ph type="ctrTitle" hasCustomPrompt="1"/>
          </p:nvPr>
        </p:nvSpPr>
        <p:spPr>
          <a:xfrm>
            <a:off x="2035130" y="1066800"/>
            <a:ext cx="8112369" cy="2073119"/>
          </a:xfrm>
        </p:spPr>
        <p:txBody>
          <a:bodyPr anchor="b">
            <a:normAutofit/>
          </a:bodyPr>
          <a:lstStyle>
            <a:lvl1pPr algn="ctr">
              <a:lnSpc>
                <a:spcPct val="110000"/>
              </a:lnSpc>
              <a:defRPr sz="2800" cap="all" spc="390" baseline="0"/>
            </a:lvl1pPr>
          </a:lstStyle>
          <a:p>
            <a:r>
              <a:rPr lang="en-US" dirty="0"/>
              <a:t>CLICK TO EDIT MASTER TITLE STYLE</a:t>
            </a:r>
          </a:p>
        </p:txBody>
      </p:sp>
      <p:sp>
        <p:nvSpPr>
          <p:cNvPr id="3" name="Subtitle 2">
            <a:extLst>
              <a:ext uri="{FF2B5EF4-FFF2-40B4-BE49-F238E27FC236}">
                <a16:creationId xmlns:a16="http://schemas.microsoft.com/office/drawing/2014/main" id="{7EDB1A74-54F5-45CA-8922-87FFD57515D4}"/>
              </a:ext>
            </a:extLst>
          </p:cNvPr>
          <p:cNvSpPr>
            <a:spLocks noGrp="1"/>
          </p:cNvSpPr>
          <p:nvPr>
            <p:ph type="subTitle" idx="1"/>
          </p:nvPr>
        </p:nvSpPr>
        <p:spPr>
          <a:xfrm>
            <a:off x="2175804" y="4876802"/>
            <a:ext cx="7821637" cy="1028697"/>
          </a:xfrm>
        </p:spPr>
        <p:txBody>
          <a:bodyPr>
            <a:normAutofit/>
          </a:bodyPr>
          <a:lstStyle>
            <a:lvl1pPr marL="0" indent="0" algn="ctr">
              <a:lnSpc>
                <a:spcPct val="100000"/>
              </a:lnSpc>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0B6BE6EF-9D0F-4ABF-B92C-E967FE3F16CF}"/>
              </a:ext>
            </a:extLst>
          </p:cNvPr>
          <p:cNvSpPr>
            <a:spLocks noGrp="1"/>
          </p:cNvSpPr>
          <p:nvPr>
            <p:ph type="dt" sz="half" idx="10"/>
          </p:nvPr>
        </p:nvSpPr>
        <p:spPr/>
        <p:txBody>
          <a:bodyPr/>
          <a:lstStyle/>
          <a:p>
            <a:fld id="{C485584D-7D79-4248-9986-4CA35242F944}" type="datetimeFigureOut">
              <a:rPr lang="en-US" smtClean="0"/>
              <a:t>3/16/2022</a:t>
            </a:fld>
            <a:endParaRPr lang="en-US" dirty="0"/>
          </a:p>
        </p:txBody>
      </p:sp>
      <p:sp>
        <p:nvSpPr>
          <p:cNvPr id="5" name="Footer Placeholder 4">
            <a:extLst>
              <a:ext uri="{FF2B5EF4-FFF2-40B4-BE49-F238E27FC236}">
                <a16:creationId xmlns:a16="http://schemas.microsoft.com/office/drawing/2014/main" id="{4E4AB150-954C-4F02-89AC-DA7163D75C39}"/>
              </a:ext>
            </a:extLst>
          </p:cNvPr>
          <p:cNvSpPr>
            <a:spLocks noGrp="1"/>
          </p:cNvSpPr>
          <p:nvPr>
            <p:ph type="ftr" sz="quarter" idx="11"/>
          </p:nvPr>
        </p:nvSpPr>
        <p:spPr>
          <a:xfrm>
            <a:off x="7279965" y="6245352"/>
            <a:ext cx="4114800" cy="365125"/>
          </a:xfrm>
        </p:spPr>
        <p:txBody>
          <a:bodyPr/>
          <a:lstStyle/>
          <a:p>
            <a:endParaRPr lang="en-US" dirty="0"/>
          </a:p>
        </p:txBody>
      </p:sp>
      <p:sp>
        <p:nvSpPr>
          <p:cNvPr id="6" name="Slide Number Placeholder 5">
            <a:extLst>
              <a:ext uri="{FF2B5EF4-FFF2-40B4-BE49-F238E27FC236}">
                <a16:creationId xmlns:a16="http://schemas.microsoft.com/office/drawing/2014/main" id="{E8E16270-CBD7-4ACC-BFC5-9CADE7226688}"/>
              </a:ext>
            </a:extLst>
          </p:cNvPr>
          <p:cNvSpPr>
            <a:spLocks noGrp="1"/>
          </p:cNvSpPr>
          <p:nvPr>
            <p:ph type="sldNum" sz="quarter" idx="12"/>
          </p:nvPr>
        </p:nvSpPr>
        <p:spPr/>
        <p:txBody>
          <a:bodyPr/>
          <a:lstStyle/>
          <a:p>
            <a:fld id="{19590046-DA73-4BBF-84B5-C08E6F75191A}" type="slidenum">
              <a:rPr lang="en-US" smtClean="0"/>
              <a:t>‹#›</a:t>
            </a:fld>
            <a:endParaRPr lang="en-US" dirty="0"/>
          </a:p>
        </p:txBody>
      </p:sp>
      <p:grpSp>
        <p:nvGrpSpPr>
          <p:cNvPr id="7" name="Group 6">
            <a:extLst>
              <a:ext uri="{FF2B5EF4-FFF2-40B4-BE49-F238E27FC236}">
                <a16:creationId xmlns:a16="http://schemas.microsoft.com/office/drawing/2014/main" id="{79B5D0C1-066E-4C02-A6B8-59FAE4A19724}"/>
              </a:ext>
            </a:extLst>
          </p:cNvPr>
          <p:cNvGrpSpPr/>
          <p:nvPr/>
        </p:nvGrpSpPr>
        <p:grpSpPr>
          <a:xfrm>
            <a:off x="5662258" y="4240546"/>
            <a:ext cx="867485" cy="115439"/>
            <a:chOff x="8910933" y="1861308"/>
            <a:chExt cx="867485" cy="115439"/>
          </a:xfrm>
        </p:grpSpPr>
        <p:sp>
          <p:nvSpPr>
            <p:cNvPr id="8" name="Rectangle 7">
              <a:extLst>
                <a:ext uri="{FF2B5EF4-FFF2-40B4-BE49-F238E27FC236}">
                  <a16:creationId xmlns:a16="http://schemas.microsoft.com/office/drawing/2014/main" id="{D4386904-AFDC-449E-8D1B-906B305EBDA7}"/>
                </a:ext>
              </a:extLst>
            </p:cNvPr>
            <p:cNvSpPr/>
            <p:nvPr/>
          </p:nvSpPr>
          <p:spPr>
            <a:xfrm rot="18964825" flipH="1">
              <a:off x="9286956" y="1861308"/>
              <a:ext cx="115439" cy="115439"/>
            </a:xfrm>
            <a:prstGeom prst="rect">
              <a:avLst/>
            </a:prstGeom>
            <a:no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ffectLst>
                  <a:outerShdw blurRad="38100" dist="38100" dir="2700000" algn="tl">
                    <a:srgbClr val="000000">
                      <a:alpha val="43137"/>
                    </a:srgbClr>
                  </a:outerShdw>
                </a:effectLst>
              </a:endParaRPr>
            </a:p>
          </p:txBody>
        </p:sp>
        <p:cxnSp>
          <p:nvCxnSpPr>
            <p:cNvPr id="9" name="Straight Connector 8">
              <a:extLst>
                <a:ext uri="{FF2B5EF4-FFF2-40B4-BE49-F238E27FC236}">
                  <a16:creationId xmlns:a16="http://schemas.microsoft.com/office/drawing/2014/main" id="{F70778F2-11E8-428C-8324-479CA9D6FE92}"/>
                </a:ext>
              </a:extLst>
            </p:cNvPr>
            <p:cNvCxnSpPr/>
            <p:nvPr/>
          </p:nvCxnSpPr>
          <p:spPr>
            <a:xfrm>
              <a:off x="9426289"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A0BE89E-CB2D-48BA-A8D2-533FAAAA725F}"/>
                </a:ext>
              </a:extLst>
            </p:cNvPr>
            <p:cNvCxnSpPr/>
            <p:nvPr/>
          </p:nvCxnSpPr>
          <p:spPr>
            <a:xfrm>
              <a:off x="8910933"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871743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DB1126-542A-43AD-8078-EE356516544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4A5F98B-5F32-4561-BFBC-9F6E5DA0A347}"/>
              </a:ext>
            </a:extLst>
          </p:cNvPr>
          <p:cNvSpPr>
            <a:spLocks noGrp="1"/>
          </p:cNvSpPr>
          <p:nvPr>
            <p:ph type="body" orient="vert" idx="1"/>
          </p:nvPr>
        </p:nvSpPr>
        <p:spPr>
          <a:xfrm>
            <a:off x="1028700" y="2161903"/>
            <a:ext cx="10134600" cy="374359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73D0DD-B04E-4E48-8EE1-51E46131A9A2}"/>
              </a:ext>
            </a:extLst>
          </p:cNvPr>
          <p:cNvSpPr>
            <a:spLocks noGrp="1"/>
          </p:cNvSpPr>
          <p:nvPr>
            <p:ph type="dt" sz="half" idx="10"/>
          </p:nvPr>
        </p:nvSpPr>
        <p:spPr/>
        <p:txBody>
          <a:bodyPr/>
          <a:lstStyle/>
          <a:p>
            <a:fld id="{C485584D-7D79-4248-9986-4CA35242F944}" type="datetimeFigureOut">
              <a:rPr lang="en-US" smtClean="0"/>
              <a:t>3/16/2022</a:t>
            </a:fld>
            <a:endParaRPr lang="en-US" dirty="0"/>
          </a:p>
        </p:txBody>
      </p:sp>
      <p:sp>
        <p:nvSpPr>
          <p:cNvPr id="5" name="Footer Placeholder 4">
            <a:extLst>
              <a:ext uri="{FF2B5EF4-FFF2-40B4-BE49-F238E27FC236}">
                <a16:creationId xmlns:a16="http://schemas.microsoft.com/office/drawing/2014/main" id="{0481352D-F9C0-4442-9601-A09A7655E68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69FC0801-9C45-40AE-AB33-5742CDA4DAC7}"/>
              </a:ext>
            </a:extLst>
          </p:cNvPr>
          <p:cNvSpPr>
            <a:spLocks noGrp="1"/>
          </p:cNvSpPr>
          <p:nvPr>
            <p:ph type="sldNum" sz="quarter" idx="12"/>
          </p:nvPr>
        </p:nvSpPr>
        <p:spPr/>
        <p:txBody>
          <a:bodyPr/>
          <a:lstStyle/>
          <a:p>
            <a:fld id="{19590046-DA73-4BBF-84B5-C08E6F75191A}" type="slidenum">
              <a:rPr lang="en-US" smtClean="0"/>
              <a:t>‹#›</a:t>
            </a:fld>
            <a:endParaRPr lang="en-US" dirty="0"/>
          </a:p>
        </p:txBody>
      </p:sp>
    </p:spTree>
    <p:extLst>
      <p:ext uri="{BB962C8B-B14F-4D97-AF65-F5344CB8AC3E}">
        <p14:creationId xmlns:p14="http://schemas.microsoft.com/office/powerpoint/2010/main" val="21461339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946561-59BF-4566-AD2C-9B05C4771DF4}"/>
              </a:ext>
            </a:extLst>
          </p:cNvPr>
          <p:cNvSpPr>
            <a:spLocks noGrp="1"/>
          </p:cNvSpPr>
          <p:nvPr>
            <p:ph type="title" orient="vert"/>
          </p:nvPr>
        </p:nvSpPr>
        <p:spPr>
          <a:xfrm>
            <a:off x="9196250" y="723899"/>
            <a:ext cx="2271849" cy="5410201"/>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A1DF7870-6CBD-47E2-854C-68141BAA101D}"/>
              </a:ext>
            </a:extLst>
          </p:cNvPr>
          <p:cNvSpPr>
            <a:spLocks noGrp="1"/>
          </p:cNvSpPr>
          <p:nvPr>
            <p:ph type="body" orient="vert" idx="1"/>
          </p:nvPr>
        </p:nvSpPr>
        <p:spPr>
          <a:xfrm>
            <a:off x="723900" y="723899"/>
            <a:ext cx="8302534" cy="54102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712FAF3-C106-49CB-A845-1FC7F731399D}"/>
              </a:ext>
            </a:extLst>
          </p:cNvPr>
          <p:cNvSpPr>
            <a:spLocks noGrp="1"/>
          </p:cNvSpPr>
          <p:nvPr>
            <p:ph type="dt" sz="half" idx="10"/>
          </p:nvPr>
        </p:nvSpPr>
        <p:spPr/>
        <p:txBody>
          <a:bodyPr/>
          <a:lstStyle/>
          <a:p>
            <a:fld id="{C485584D-7D79-4248-9986-4CA35242F944}" type="datetimeFigureOut">
              <a:rPr lang="en-US" smtClean="0"/>
              <a:t>3/16/2022</a:t>
            </a:fld>
            <a:endParaRPr lang="en-US" dirty="0"/>
          </a:p>
        </p:txBody>
      </p:sp>
      <p:sp>
        <p:nvSpPr>
          <p:cNvPr id="5" name="Footer Placeholder 4">
            <a:extLst>
              <a:ext uri="{FF2B5EF4-FFF2-40B4-BE49-F238E27FC236}">
                <a16:creationId xmlns:a16="http://schemas.microsoft.com/office/drawing/2014/main" id="{E34D5CCC-00E8-48FA-91A6-921E7B6440EB}"/>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B7E1751-E7AA-406D-A977-1ACEF1FBD134}"/>
              </a:ext>
            </a:extLst>
          </p:cNvPr>
          <p:cNvSpPr>
            <a:spLocks noGrp="1"/>
          </p:cNvSpPr>
          <p:nvPr>
            <p:ph type="sldNum" sz="quarter" idx="12"/>
          </p:nvPr>
        </p:nvSpPr>
        <p:spPr/>
        <p:txBody>
          <a:bodyPr/>
          <a:lstStyle/>
          <a:p>
            <a:fld id="{19590046-DA73-4BBF-84B5-C08E6F75191A}" type="slidenum">
              <a:rPr lang="en-US" smtClean="0"/>
              <a:t>‹#›</a:t>
            </a:fld>
            <a:endParaRPr lang="en-US" dirty="0"/>
          </a:p>
        </p:txBody>
      </p:sp>
    </p:spTree>
    <p:extLst>
      <p:ext uri="{BB962C8B-B14F-4D97-AF65-F5344CB8AC3E}">
        <p14:creationId xmlns:p14="http://schemas.microsoft.com/office/powerpoint/2010/main" val="36613668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2DC87-4B97-4A7C-BC4C-6E7724561615}"/>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F4B59FD9-57FD-4ABA-9FCD-7954052534C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87BD40E-B0AA-47B8-900F-488A8AEC1BC2}"/>
              </a:ext>
            </a:extLst>
          </p:cNvPr>
          <p:cNvSpPr>
            <a:spLocks noGrp="1"/>
          </p:cNvSpPr>
          <p:nvPr>
            <p:ph type="dt" sz="half" idx="10"/>
          </p:nvPr>
        </p:nvSpPr>
        <p:spPr/>
        <p:txBody>
          <a:bodyPr/>
          <a:lstStyle/>
          <a:p>
            <a:fld id="{C485584D-7D79-4248-9986-4CA35242F944}" type="datetimeFigureOut">
              <a:rPr lang="en-US" smtClean="0"/>
              <a:t>3/16/2022</a:t>
            </a:fld>
            <a:endParaRPr lang="en-US" dirty="0"/>
          </a:p>
        </p:txBody>
      </p:sp>
      <p:sp>
        <p:nvSpPr>
          <p:cNvPr id="5" name="Footer Placeholder 4">
            <a:extLst>
              <a:ext uri="{FF2B5EF4-FFF2-40B4-BE49-F238E27FC236}">
                <a16:creationId xmlns:a16="http://schemas.microsoft.com/office/drawing/2014/main" id="{865E623C-1E35-4485-A5B4-A71969BE706F}"/>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B5C6BB9-EF4F-465E-985B-34521F68C583}"/>
              </a:ext>
            </a:extLst>
          </p:cNvPr>
          <p:cNvSpPr>
            <a:spLocks noGrp="1"/>
          </p:cNvSpPr>
          <p:nvPr>
            <p:ph type="sldNum" sz="quarter" idx="12"/>
          </p:nvPr>
        </p:nvSpPr>
        <p:spPr/>
        <p:txBody>
          <a:bodyPr/>
          <a:lstStyle/>
          <a:p>
            <a:fld id="{19590046-DA73-4BBF-84B5-C08E6F75191A}" type="slidenum">
              <a:rPr lang="en-US" smtClean="0"/>
              <a:t>‹#›</a:t>
            </a:fld>
            <a:endParaRPr lang="en-US" dirty="0"/>
          </a:p>
        </p:txBody>
      </p:sp>
    </p:spTree>
    <p:extLst>
      <p:ext uri="{BB962C8B-B14F-4D97-AF65-F5344CB8AC3E}">
        <p14:creationId xmlns:p14="http://schemas.microsoft.com/office/powerpoint/2010/main" val="22579844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587F5577-D71B-4279-B07A-62F703E5D1DC}"/>
              </a:ext>
            </a:extLst>
          </p:cNvPr>
          <p:cNvSpPr>
            <a:spLocks noGrp="1"/>
          </p:cNvSpPr>
          <p:nvPr>
            <p:ph type="dt" sz="half" idx="10"/>
          </p:nvPr>
        </p:nvSpPr>
        <p:spPr/>
        <p:txBody>
          <a:bodyPr/>
          <a:lstStyle/>
          <a:p>
            <a:fld id="{C485584D-7D79-4248-9986-4CA35242F944}" type="datetimeFigureOut">
              <a:rPr lang="en-US" smtClean="0"/>
              <a:t>3/16/2022</a:t>
            </a:fld>
            <a:endParaRPr lang="en-US" dirty="0"/>
          </a:p>
        </p:txBody>
      </p:sp>
      <p:sp>
        <p:nvSpPr>
          <p:cNvPr id="5" name="Footer Placeholder 4">
            <a:extLst>
              <a:ext uri="{FF2B5EF4-FFF2-40B4-BE49-F238E27FC236}">
                <a16:creationId xmlns:a16="http://schemas.microsoft.com/office/drawing/2014/main" id="{F648367D-C35C-4023-BEBE-F834D033B0C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2BFCF8A-B8C6-496A-98A5-BBB52DB70F16}"/>
              </a:ext>
            </a:extLst>
          </p:cNvPr>
          <p:cNvSpPr>
            <a:spLocks noGrp="1"/>
          </p:cNvSpPr>
          <p:nvPr>
            <p:ph type="sldNum" sz="quarter" idx="12"/>
          </p:nvPr>
        </p:nvSpPr>
        <p:spPr/>
        <p:txBody>
          <a:bodyPr/>
          <a:lstStyle/>
          <a:p>
            <a:fld id="{19590046-DA73-4BBF-84B5-C08E6F75191A}" type="slidenum">
              <a:rPr lang="en-US" smtClean="0"/>
              <a:t>‹#›</a:t>
            </a:fld>
            <a:endParaRPr lang="en-US" dirty="0"/>
          </a:p>
        </p:txBody>
      </p:sp>
      <p:sp>
        <p:nvSpPr>
          <p:cNvPr id="11" name="Rectangle 5">
            <a:extLst>
              <a:ext uri="{FF2B5EF4-FFF2-40B4-BE49-F238E27FC236}">
                <a16:creationId xmlns:a16="http://schemas.microsoft.com/office/drawing/2014/main" id="{CDE45C10-227D-42DF-A888-EEFD3784FA8E}"/>
              </a:ext>
              <a:ext uri="{C183D7F6-B498-43B3-948B-1728B52AA6E4}">
                <adec:decorative xmlns:adec="http://schemas.microsoft.com/office/drawing/2017/decorative" val="1"/>
              </a:ext>
            </a:extLst>
          </p:cNvPr>
          <p:cNvSpPr/>
          <p:nvPr/>
        </p:nvSpPr>
        <p:spPr>
          <a:xfrm>
            <a:off x="723900" y="750338"/>
            <a:ext cx="4580642" cy="5494694"/>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6096000 w 6096000"/>
              <a:gd name="connsiteY2" fmla="*/ 6858000 h 6858000"/>
              <a:gd name="connsiteX3" fmla="*/ 3058886 w 6096000"/>
              <a:gd name="connsiteY3" fmla="*/ 6858000 h 6858000"/>
              <a:gd name="connsiteX4" fmla="*/ 0 w 6096000"/>
              <a:gd name="connsiteY4" fmla="*/ 6858000 h 6858000"/>
              <a:gd name="connsiteX5" fmla="*/ 0 w 6096000"/>
              <a:gd name="connsiteY5" fmla="*/ 0 h 6858000"/>
              <a:gd name="connsiteX0" fmla="*/ 0 w 6096000"/>
              <a:gd name="connsiteY0" fmla="*/ 0 h 6858000"/>
              <a:gd name="connsiteX1" fmla="*/ 6096000 w 6096000"/>
              <a:gd name="connsiteY1" fmla="*/ 0 h 6858000"/>
              <a:gd name="connsiteX2" fmla="*/ 6096000 w 6096000"/>
              <a:gd name="connsiteY2" fmla="*/ 6858000 h 6858000"/>
              <a:gd name="connsiteX3" fmla="*/ 3037115 w 6096000"/>
              <a:gd name="connsiteY3" fmla="*/ 5889172 h 6858000"/>
              <a:gd name="connsiteX4" fmla="*/ 0 w 6096000"/>
              <a:gd name="connsiteY4" fmla="*/ 6858000 h 6858000"/>
              <a:gd name="connsiteX5" fmla="*/ 0 w 6096000"/>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6000" h="6858000">
                <a:moveTo>
                  <a:pt x="0" y="0"/>
                </a:moveTo>
                <a:lnTo>
                  <a:pt x="6096000" y="0"/>
                </a:lnTo>
                <a:lnTo>
                  <a:pt x="6096000" y="6858000"/>
                </a:lnTo>
                <a:lnTo>
                  <a:pt x="3037115" y="5889172"/>
                </a:lnTo>
                <a:lnTo>
                  <a:pt x="0" y="6858000"/>
                </a:lnTo>
                <a:lnTo>
                  <a:pt x="0" y="0"/>
                </a:lnTo>
                <a:close/>
              </a:path>
            </a:pathLst>
          </a:custGeom>
          <a:solidFill>
            <a:schemeClr val="bg2">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7" name="Group 6">
            <a:extLst>
              <a:ext uri="{FF2B5EF4-FFF2-40B4-BE49-F238E27FC236}">
                <a16:creationId xmlns:a16="http://schemas.microsoft.com/office/drawing/2014/main" id="{DA214944-8898-48BC-AE6F-065DA7BBB8E8}"/>
              </a:ext>
              <a:ext uri="{C183D7F6-B498-43B3-948B-1728B52AA6E4}">
                <adec:decorative xmlns:adec="http://schemas.microsoft.com/office/drawing/2017/decorative" val="1"/>
              </a:ext>
            </a:extLst>
          </p:cNvPr>
          <p:cNvGrpSpPr/>
          <p:nvPr/>
        </p:nvGrpSpPr>
        <p:grpSpPr>
          <a:xfrm>
            <a:off x="2580478" y="4714704"/>
            <a:ext cx="867485" cy="115439"/>
            <a:chOff x="8910933" y="1861308"/>
            <a:chExt cx="867485" cy="115439"/>
          </a:xfrm>
        </p:grpSpPr>
        <p:sp>
          <p:nvSpPr>
            <p:cNvPr id="8" name="Rectangle 7">
              <a:extLst>
                <a:ext uri="{FF2B5EF4-FFF2-40B4-BE49-F238E27FC236}">
                  <a16:creationId xmlns:a16="http://schemas.microsoft.com/office/drawing/2014/main" id="{B94B3AAB-30C4-441D-B481-D253F8325953}"/>
                </a:ext>
              </a:extLst>
            </p:cNvPr>
            <p:cNvSpPr/>
            <p:nvPr/>
          </p:nvSpPr>
          <p:spPr>
            <a:xfrm rot="18964825" flipH="1">
              <a:off x="9286956" y="1861308"/>
              <a:ext cx="115439" cy="115439"/>
            </a:xfrm>
            <a:prstGeom prst="rect">
              <a:avLst/>
            </a:prstGeom>
            <a:no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ffectLst>
                  <a:outerShdw blurRad="38100" dist="38100" dir="2700000" algn="tl">
                    <a:srgbClr val="000000">
                      <a:alpha val="43137"/>
                    </a:srgbClr>
                  </a:outerShdw>
                </a:effectLst>
              </a:endParaRPr>
            </a:p>
          </p:txBody>
        </p:sp>
        <p:cxnSp>
          <p:nvCxnSpPr>
            <p:cNvPr id="9" name="Straight Connector 8">
              <a:extLst>
                <a:ext uri="{FF2B5EF4-FFF2-40B4-BE49-F238E27FC236}">
                  <a16:creationId xmlns:a16="http://schemas.microsoft.com/office/drawing/2014/main" id="{FDCB6176-5585-40BC-BC9C-CA625F989F1B}"/>
                </a:ext>
              </a:extLst>
            </p:cNvPr>
            <p:cNvCxnSpPr/>
            <p:nvPr/>
          </p:nvCxnSpPr>
          <p:spPr>
            <a:xfrm>
              <a:off x="9426289"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77C4F1D9-97D8-43DD-A319-C56367F97FCE}"/>
                </a:ext>
              </a:extLst>
            </p:cNvPr>
            <p:cNvCxnSpPr/>
            <p:nvPr/>
          </p:nvCxnSpPr>
          <p:spPr>
            <a:xfrm>
              <a:off x="8910933"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D25E64ED-B373-4866-B5A2-E805D3168BBB}"/>
              </a:ext>
            </a:extLst>
          </p:cNvPr>
          <p:cNvSpPr>
            <a:spLocks noGrp="1"/>
          </p:cNvSpPr>
          <p:nvPr>
            <p:ph type="title"/>
          </p:nvPr>
        </p:nvSpPr>
        <p:spPr>
          <a:xfrm>
            <a:off x="1151291" y="1274475"/>
            <a:ext cx="3761832" cy="2823913"/>
          </a:xfrm>
        </p:spPr>
        <p:txBody>
          <a:bodyPr anchor="b">
            <a:normAutofit/>
          </a:bodyPr>
          <a:lstStyle>
            <a:lvl1pPr algn="ctr">
              <a:defRPr sz="3200" cap="all" spc="600" baseline="0"/>
            </a:lvl1pPr>
          </a:lstStyle>
          <a:p>
            <a:r>
              <a:rPr lang="en-US" dirty="0"/>
              <a:t>Click to edit Master title style</a:t>
            </a:r>
          </a:p>
        </p:txBody>
      </p:sp>
      <p:sp>
        <p:nvSpPr>
          <p:cNvPr id="3" name="Text Placeholder 2">
            <a:extLst>
              <a:ext uri="{FF2B5EF4-FFF2-40B4-BE49-F238E27FC236}">
                <a16:creationId xmlns:a16="http://schemas.microsoft.com/office/drawing/2014/main" id="{AB6D6168-DDAE-41B2-A0D5-42185A2D028C}"/>
              </a:ext>
            </a:extLst>
          </p:cNvPr>
          <p:cNvSpPr>
            <a:spLocks noGrp="1"/>
          </p:cNvSpPr>
          <p:nvPr>
            <p:ph type="body" idx="1"/>
          </p:nvPr>
        </p:nvSpPr>
        <p:spPr>
          <a:xfrm>
            <a:off x="6556756" y="2730304"/>
            <a:ext cx="4383030" cy="1397390"/>
          </a:xfrm>
        </p:spPr>
        <p:txBody>
          <a:bodyPr anchor="ctr">
            <a:normAutofit/>
          </a:bodyPr>
          <a:lstStyle>
            <a:lvl1pPr marL="0" indent="0" algn="ctr">
              <a:buNone/>
              <a:defRPr sz="20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35995985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5825EB-71EE-41B3-89D2-47A0C7C3598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E662F7D-C4AD-4BD4-AAC8-F0223EE4A38B}"/>
              </a:ext>
            </a:extLst>
          </p:cNvPr>
          <p:cNvSpPr>
            <a:spLocks noGrp="1"/>
          </p:cNvSpPr>
          <p:nvPr>
            <p:ph sz="half" idx="1"/>
          </p:nvPr>
        </p:nvSpPr>
        <p:spPr>
          <a:xfrm>
            <a:off x="1037305" y="2155369"/>
            <a:ext cx="4953000" cy="399832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9D0FB088-28C6-4667-8DF2-0DE32AE3EC30}"/>
              </a:ext>
            </a:extLst>
          </p:cNvPr>
          <p:cNvSpPr>
            <a:spLocks noGrp="1"/>
          </p:cNvSpPr>
          <p:nvPr>
            <p:ph sz="half" idx="2"/>
          </p:nvPr>
        </p:nvSpPr>
        <p:spPr>
          <a:xfrm>
            <a:off x="6172200" y="2155369"/>
            <a:ext cx="4953000" cy="39983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F36095F-AE34-4E94-B722-E3A1205AEEDC}"/>
              </a:ext>
            </a:extLst>
          </p:cNvPr>
          <p:cNvSpPr>
            <a:spLocks noGrp="1"/>
          </p:cNvSpPr>
          <p:nvPr>
            <p:ph type="dt" sz="half" idx="10"/>
          </p:nvPr>
        </p:nvSpPr>
        <p:spPr/>
        <p:txBody>
          <a:bodyPr/>
          <a:lstStyle/>
          <a:p>
            <a:fld id="{C485584D-7D79-4248-9986-4CA35242F944}" type="datetimeFigureOut">
              <a:rPr lang="en-US" smtClean="0"/>
              <a:t>3/16/2022</a:t>
            </a:fld>
            <a:endParaRPr lang="en-US" dirty="0"/>
          </a:p>
        </p:txBody>
      </p:sp>
      <p:sp>
        <p:nvSpPr>
          <p:cNvPr id="6" name="Footer Placeholder 5">
            <a:extLst>
              <a:ext uri="{FF2B5EF4-FFF2-40B4-BE49-F238E27FC236}">
                <a16:creationId xmlns:a16="http://schemas.microsoft.com/office/drawing/2014/main" id="{6E06A8E6-BD94-48EA-8F35-DA0DF910AC25}"/>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50478AEF-56B8-49F5-81E8-663B1FFA073B}"/>
              </a:ext>
            </a:extLst>
          </p:cNvPr>
          <p:cNvSpPr>
            <a:spLocks noGrp="1"/>
          </p:cNvSpPr>
          <p:nvPr>
            <p:ph type="sldNum" sz="quarter" idx="12"/>
          </p:nvPr>
        </p:nvSpPr>
        <p:spPr/>
        <p:txBody>
          <a:bodyPr/>
          <a:lstStyle/>
          <a:p>
            <a:fld id="{19590046-DA73-4BBF-84B5-C08E6F75191A}" type="slidenum">
              <a:rPr lang="en-US" smtClean="0"/>
              <a:t>‹#›</a:t>
            </a:fld>
            <a:endParaRPr lang="en-US" dirty="0"/>
          </a:p>
        </p:txBody>
      </p:sp>
    </p:spTree>
    <p:extLst>
      <p:ext uri="{BB962C8B-B14F-4D97-AF65-F5344CB8AC3E}">
        <p14:creationId xmlns:p14="http://schemas.microsoft.com/office/powerpoint/2010/main" val="20901183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CF873F-001F-4254-97F3-05329E6A7B67}"/>
              </a:ext>
            </a:extLst>
          </p:cNvPr>
          <p:cNvSpPr>
            <a:spLocks noGrp="1"/>
          </p:cNvSpPr>
          <p:nvPr>
            <p:ph type="title"/>
          </p:nvPr>
        </p:nvSpPr>
        <p:spPr>
          <a:xfrm>
            <a:off x="1028700" y="555171"/>
            <a:ext cx="10134600" cy="1135517"/>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4A37B575-060F-4296-A28A-93DA109F96F5}"/>
              </a:ext>
            </a:extLst>
          </p:cNvPr>
          <p:cNvSpPr>
            <a:spLocks noGrp="1"/>
          </p:cNvSpPr>
          <p:nvPr>
            <p:ph type="body" idx="1"/>
          </p:nvPr>
        </p:nvSpPr>
        <p:spPr>
          <a:xfrm>
            <a:off x="1037306" y="1801620"/>
            <a:ext cx="4849036" cy="814387"/>
          </a:xfrm>
        </p:spPr>
        <p:txBody>
          <a:bodyPr anchor="b">
            <a:normAutofit/>
          </a:bodyPr>
          <a:lstStyle>
            <a:lvl1pPr marL="0" indent="0">
              <a:buNone/>
              <a:defRPr sz="1800" b="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BA581A51-F4D1-4A02-9918-C416F820B646}"/>
              </a:ext>
            </a:extLst>
          </p:cNvPr>
          <p:cNvSpPr>
            <a:spLocks noGrp="1"/>
          </p:cNvSpPr>
          <p:nvPr>
            <p:ph sz="half" idx="2"/>
          </p:nvPr>
        </p:nvSpPr>
        <p:spPr>
          <a:xfrm>
            <a:off x="1037306" y="2619103"/>
            <a:ext cx="4849036" cy="351499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32916D0-3DFE-455D-9888-3FDEFD3DE0CD}"/>
              </a:ext>
            </a:extLst>
          </p:cNvPr>
          <p:cNvSpPr>
            <a:spLocks noGrp="1"/>
          </p:cNvSpPr>
          <p:nvPr>
            <p:ph type="body" sz="quarter" idx="3"/>
          </p:nvPr>
        </p:nvSpPr>
        <p:spPr>
          <a:xfrm>
            <a:off x="6250108" y="1801620"/>
            <a:ext cx="4904585" cy="814387"/>
          </a:xfrm>
        </p:spPr>
        <p:txBody>
          <a:bodyPr anchor="b">
            <a:normAutofit/>
          </a:bodyPr>
          <a:lstStyle>
            <a:lvl1pPr marL="0" indent="0">
              <a:buNone/>
              <a:defRPr sz="1800" b="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F093D763-0643-4A48-8007-93391C59F6D5}"/>
              </a:ext>
            </a:extLst>
          </p:cNvPr>
          <p:cNvSpPr>
            <a:spLocks noGrp="1"/>
          </p:cNvSpPr>
          <p:nvPr>
            <p:ph sz="quarter" idx="4"/>
          </p:nvPr>
        </p:nvSpPr>
        <p:spPr>
          <a:xfrm>
            <a:off x="6250108" y="2619103"/>
            <a:ext cx="4904585" cy="351499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9A2D07B-3A5D-41C2-83B8-BD1AD6522CAD}"/>
              </a:ext>
            </a:extLst>
          </p:cNvPr>
          <p:cNvSpPr>
            <a:spLocks noGrp="1"/>
          </p:cNvSpPr>
          <p:nvPr>
            <p:ph type="dt" sz="half" idx="10"/>
          </p:nvPr>
        </p:nvSpPr>
        <p:spPr/>
        <p:txBody>
          <a:bodyPr/>
          <a:lstStyle/>
          <a:p>
            <a:fld id="{C485584D-7D79-4248-9986-4CA35242F944}" type="datetimeFigureOut">
              <a:rPr lang="en-US" smtClean="0"/>
              <a:t>3/16/2022</a:t>
            </a:fld>
            <a:endParaRPr lang="en-US" dirty="0"/>
          </a:p>
        </p:txBody>
      </p:sp>
      <p:sp>
        <p:nvSpPr>
          <p:cNvPr id="8" name="Footer Placeholder 7">
            <a:extLst>
              <a:ext uri="{FF2B5EF4-FFF2-40B4-BE49-F238E27FC236}">
                <a16:creationId xmlns:a16="http://schemas.microsoft.com/office/drawing/2014/main" id="{0E2C1367-FE5A-4CDD-B85B-724FFFE5B58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992F244-23EB-4E1A-B74F-77F23F87978D}"/>
              </a:ext>
            </a:extLst>
          </p:cNvPr>
          <p:cNvSpPr>
            <a:spLocks noGrp="1"/>
          </p:cNvSpPr>
          <p:nvPr>
            <p:ph type="sldNum" sz="quarter" idx="12"/>
          </p:nvPr>
        </p:nvSpPr>
        <p:spPr/>
        <p:txBody>
          <a:bodyPr/>
          <a:lstStyle/>
          <a:p>
            <a:fld id="{19590046-DA73-4BBF-84B5-C08E6F75191A}" type="slidenum">
              <a:rPr lang="en-US" smtClean="0"/>
              <a:t>‹#›</a:t>
            </a:fld>
            <a:endParaRPr lang="en-US" dirty="0"/>
          </a:p>
        </p:txBody>
      </p:sp>
    </p:spTree>
    <p:extLst>
      <p:ext uri="{BB962C8B-B14F-4D97-AF65-F5344CB8AC3E}">
        <p14:creationId xmlns:p14="http://schemas.microsoft.com/office/powerpoint/2010/main" val="37140600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76C0A-BEF4-4DE4-A9D2-C60298FC7F9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367C0AC-3C98-4D68-AE72-CFFA1638CC02}"/>
              </a:ext>
            </a:extLst>
          </p:cNvPr>
          <p:cNvSpPr>
            <a:spLocks noGrp="1"/>
          </p:cNvSpPr>
          <p:nvPr>
            <p:ph type="dt" sz="half" idx="10"/>
          </p:nvPr>
        </p:nvSpPr>
        <p:spPr/>
        <p:txBody>
          <a:bodyPr/>
          <a:lstStyle/>
          <a:p>
            <a:fld id="{C485584D-7D79-4248-9986-4CA35242F944}" type="datetimeFigureOut">
              <a:rPr lang="en-US" smtClean="0"/>
              <a:t>3/16/2022</a:t>
            </a:fld>
            <a:endParaRPr lang="en-US" dirty="0"/>
          </a:p>
        </p:txBody>
      </p:sp>
      <p:sp>
        <p:nvSpPr>
          <p:cNvPr id="4" name="Footer Placeholder 3">
            <a:extLst>
              <a:ext uri="{FF2B5EF4-FFF2-40B4-BE49-F238E27FC236}">
                <a16:creationId xmlns:a16="http://schemas.microsoft.com/office/drawing/2014/main" id="{FEA7722A-E2E4-45D2-8A20-4853ED6837B1}"/>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146B9201-B20B-4412-B745-F2F6A91487E8}"/>
              </a:ext>
            </a:extLst>
          </p:cNvPr>
          <p:cNvSpPr>
            <a:spLocks noGrp="1"/>
          </p:cNvSpPr>
          <p:nvPr>
            <p:ph type="sldNum" sz="quarter" idx="12"/>
          </p:nvPr>
        </p:nvSpPr>
        <p:spPr/>
        <p:txBody>
          <a:bodyPr/>
          <a:lstStyle/>
          <a:p>
            <a:fld id="{19590046-DA73-4BBF-84B5-C08E6F75191A}" type="slidenum">
              <a:rPr lang="en-US" smtClean="0"/>
              <a:t>‹#›</a:t>
            </a:fld>
            <a:endParaRPr lang="en-US" dirty="0"/>
          </a:p>
        </p:txBody>
      </p:sp>
    </p:spTree>
    <p:extLst>
      <p:ext uri="{BB962C8B-B14F-4D97-AF65-F5344CB8AC3E}">
        <p14:creationId xmlns:p14="http://schemas.microsoft.com/office/powerpoint/2010/main" val="25705427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BC4889A-9ABE-4409-BAD8-F84C36C1FA09}"/>
              </a:ext>
            </a:extLst>
          </p:cNvPr>
          <p:cNvSpPr>
            <a:spLocks noGrp="1"/>
          </p:cNvSpPr>
          <p:nvPr>
            <p:ph type="dt" sz="half" idx="10"/>
          </p:nvPr>
        </p:nvSpPr>
        <p:spPr/>
        <p:txBody>
          <a:bodyPr/>
          <a:lstStyle/>
          <a:p>
            <a:fld id="{C485584D-7D79-4248-9986-4CA35242F944}" type="datetimeFigureOut">
              <a:rPr lang="en-US" smtClean="0"/>
              <a:t>3/16/2022</a:t>
            </a:fld>
            <a:endParaRPr lang="en-US" dirty="0"/>
          </a:p>
        </p:txBody>
      </p:sp>
      <p:sp>
        <p:nvSpPr>
          <p:cNvPr id="3" name="Footer Placeholder 2">
            <a:extLst>
              <a:ext uri="{FF2B5EF4-FFF2-40B4-BE49-F238E27FC236}">
                <a16:creationId xmlns:a16="http://schemas.microsoft.com/office/drawing/2014/main" id="{7DDA5A70-FE21-4CB6-A67B-1DC798E9E3B1}"/>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984AD11-7FD2-432C-A6AB-395BE9275C1B}"/>
              </a:ext>
            </a:extLst>
          </p:cNvPr>
          <p:cNvSpPr>
            <a:spLocks noGrp="1"/>
          </p:cNvSpPr>
          <p:nvPr>
            <p:ph type="sldNum" sz="quarter" idx="12"/>
          </p:nvPr>
        </p:nvSpPr>
        <p:spPr/>
        <p:txBody>
          <a:bodyPr/>
          <a:lstStyle/>
          <a:p>
            <a:fld id="{19590046-DA73-4BBF-84B5-C08E6F75191A}" type="slidenum">
              <a:rPr lang="en-US" smtClean="0"/>
              <a:t>‹#›</a:t>
            </a:fld>
            <a:endParaRPr lang="en-US" dirty="0"/>
          </a:p>
        </p:txBody>
      </p:sp>
    </p:spTree>
    <p:extLst>
      <p:ext uri="{BB962C8B-B14F-4D97-AF65-F5344CB8AC3E}">
        <p14:creationId xmlns:p14="http://schemas.microsoft.com/office/powerpoint/2010/main" val="10327917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F397CF-9CDD-4E78-8F35-A2FFE7867419}"/>
              </a:ext>
            </a:extLst>
          </p:cNvPr>
          <p:cNvSpPr>
            <a:spLocks noGrp="1"/>
          </p:cNvSpPr>
          <p:nvPr>
            <p:ph type="title"/>
          </p:nvPr>
        </p:nvSpPr>
        <p:spPr>
          <a:xfrm>
            <a:off x="1066800" y="457200"/>
            <a:ext cx="3705225" cy="1600200"/>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7194BFE-7A85-4123-B0F7-4DB1C141CE60}"/>
              </a:ext>
            </a:extLst>
          </p:cNvPr>
          <p:cNvSpPr>
            <a:spLocks noGrp="1"/>
          </p:cNvSpPr>
          <p:nvPr>
            <p:ph idx="1"/>
          </p:nvPr>
        </p:nvSpPr>
        <p:spPr>
          <a:xfrm>
            <a:off x="5183188" y="1066800"/>
            <a:ext cx="6172200" cy="4838699"/>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641EFD6D-1929-4A73-A860-22A36FF5C17D}"/>
              </a:ext>
            </a:extLst>
          </p:cNvPr>
          <p:cNvSpPr>
            <a:spLocks noGrp="1"/>
          </p:cNvSpPr>
          <p:nvPr>
            <p:ph type="body" sz="half" idx="2"/>
          </p:nvPr>
        </p:nvSpPr>
        <p:spPr>
          <a:xfrm>
            <a:off x="1066800" y="2057400"/>
            <a:ext cx="370522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9B399A5-94A1-4452-AFF0-918BDA8B14F9}"/>
              </a:ext>
            </a:extLst>
          </p:cNvPr>
          <p:cNvSpPr>
            <a:spLocks noGrp="1"/>
          </p:cNvSpPr>
          <p:nvPr>
            <p:ph type="dt" sz="half" idx="10"/>
          </p:nvPr>
        </p:nvSpPr>
        <p:spPr/>
        <p:txBody>
          <a:bodyPr/>
          <a:lstStyle/>
          <a:p>
            <a:fld id="{C485584D-7D79-4248-9986-4CA35242F944}" type="datetimeFigureOut">
              <a:rPr lang="en-US" smtClean="0"/>
              <a:t>3/16/2022</a:t>
            </a:fld>
            <a:endParaRPr lang="en-US" dirty="0"/>
          </a:p>
        </p:txBody>
      </p:sp>
      <p:sp>
        <p:nvSpPr>
          <p:cNvPr id="6" name="Footer Placeholder 5">
            <a:extLst>
              <a:ext uri="{FF2B5EF4-FFF2-40B4-BE49-F238E27FC236}">
                <a16:creationId xmlns:a16="http://schemas.microsoft.com/office/drawing/2014/main" id="{489589D8-DD83-406C-A77A-176D23993BA8}"/>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6DE46024-82ED-40EF-8846-F6CC44BC53DE}"/>
              </a:ext>
            </a:extLst>
          </p:cNvPr>
          <p:cNvSpPr>
            <a:spLocks noGrp="1"/>
          </p:cNvSpPr>
          <p:nvPr>
            <p:ph type="sldNum" sz="quarter" idx="12"/>
          </p:nvPr>
        </p:nvSpPr>
        <p:spPr/>
        <p:txBody>
          <a:bodyPr/>
          <a:lstStyle/>
          <a:p>
            <a:fld id="{19590046-DA73-4BBF-84B5-C08E6F75191A}" type="slidenum">
              <a:rPr lang="en-US" smtClean="0"/>
              <a:t>‹#›</a:t>
            </a:fld>
            <a:endParaRPr lang="en-US" dirty="0"/>
          </a:p>
        </p:txBody>
      </p:sp>
    </p:spTree>
    <p:extLst>
      <p:ext uri="{BB962C8B-B14F-4D97-AF65-F5344CB8AC3E}">
        <p14:creationId xmlns:p14="http://schemas.microsoft.com/office/powerpoint/2010/main" val="15551406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BD12FA-83A4-42AF-98D7-312C4C5A7128}"/>
              </a:ext>
            </a:extLst>
          </p:cNvPr>
          <p:cNvSpPr>
            <a:spLocks noGrp="1"/>
          </p:cNvSpPr>
          <p:nvPr>
            <p:ph type="title"/>
          </p:nvPr>
        </p:nvSpPr>
        <p:spPr>
          <a:xfrm>
            <a:off x="1066800" y="457200"/>
            <a:ext cx="3705225" cy="1600200"/>
          </a:xfrm>
        </p:spPr>
        <p:txBody>
          <a:bodyPr anchor="b"/>
          <a:lstStyle>
            <a:lvl1pP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46CF1DC8-2932-4C6E-BFBB-8BA1C9598425}"/>
              </a:ext>
            </a:extLst>
          </p:cNvPr>
          <p:cNvSpPr>
            <a:spLocks noGrp="1"/>
          </p:cNvSpPr>
          <p:nvPr>
            <p:ph type="pic" idx="1"/>
          </p:nvPr>
        </p:nvSpPr>
        <p:spPr>
          <a:xfrm>
            <a:off x="5183188" y="1066800"/>
            <a:ext cx="5942012" cy="48387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a:extLst>
              <a:ext uri="{FF2B5EF4-FFF2-40B4-BE49-F238E27FC236}">
                <a16:creationId xmlns:a16="http://schemas.microsoft.com/office/drawing/2014/main" id="{8D6E0000-EF01-46A5-8A71-25FB7EA3F94A}"/>
              </a:ext>
            </a:extLst>
          </p:cNvPr>
          <p:cNvSpPr>
            <a:spLocks noGrp="1"/>
          </p:cNvSpPr>
          <p:nvPr>
            <p:ph type="body" sz="half" idx="2"/>
          </p:nvPr>
        </p:nvSpPr>
        <p:spPr>
          <a:xfrm>
            <a:off x="1066800" y="2057400"/>
            <a:ext cx="370522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01AD40B-9246-4532-9F73-5BA9061C3ABA}"/>
              </a:ext>
            </a:extLst>
          </p:cNvPr>
          <p:cNvSpPr>
            <a:spLocks noGrp="1"/>
          </p:cNvSpPr>
          <p:nvPr>
            <p:ph type="dt" sz="half" idx="10"/>
          </p:nvPr>
        </p:nvSpPr>
        <p:spPr/>
        <p:txBody>
          <a:bodyPr/>
          <a:lstStyle/>
          <a:p>
            <a:fld id="{C485584D-7D79-4248-9986-4CA35242F944}" type="datetimeFigureOut">
              <a:rPr lang="en-US" smtClean="0"/>
              <a:t>3/16/2022</a:t>
            </a:fld>
            <a:endParaRPr lang="en-US" dirty="0"/>
          </a:p>
        </p:txBody>
      </p:sp>
      <p:sp>
        <p:nvSpPr>
          <p:cNvPr id="6" name="Footer Placeholder 5">
            <a:extLst>
              <a:ext uri="{FF2B5EF4-FFF2-40B4-BE49-F238E27FC236}">
                <a16:creationId xmlns:a16="http://schemas.microsoft.com/office/drawing/2014/main" id="{8BE6B9A0-5B1C-4F7B-828A-EF74E51478BD}"/>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A82E99FB-C932-4165-A612-8B302D8F7229}"/>
              </a:ext>
            </a:extLst>
          </p:cNvPr>
          <p:cNvSpPr>
            <a:spLocks noGrp="1"/>
          </p:cNvSpPr>
          <p:nvPr>
            <p:ph type="sldNum" sz="quarter" idx="12"/>
          </p:nvPr>
        </p:nvSpPr>
        <p:spPr/>
        <p:txBody>
          <a:bodyPr/>
          <a:lstStyle/>
          <a:p>
            <a:fld id="{19590046-DA73-4BBF-84B5-C08E6F75191A}" type="slidenum">
              <a:rPr lang="en-US" smtClean="0"/>
              <a:t>‹#›</a:t>
            </a:fld>
            <a:endParaRPr lang="en-US" dirty="0"/>
          </a:p>
        </p:txBody>
      </p:sp>
    </p:spTree>
    <p:extLst>
      <p:ext uri="{BB962C8B-B14F-4D97-AF65-F5344CB8AC3E}">
        <p14:creationId xmlns:p14="http://schemas.microsoft.com/office/powerpoint/2010/main" val="4912264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6CE7638-D991-46E7-BF2C-67D1AC829628}"/>
              </a:ext>
            </a:extLst>
          </p:cNvPr>
          <p:cNvSpPr>
            <a:spLocks noGrp="1"/>
          </p:cNvSpPr>
          <p:nvPr>
            <p:ph type="title"/>
          </p:nvPr>
        </p:nvSpPr>
        <p:spPr>
          <a:xfrm>
            <a:off x="1028700" y="723900"/>
            <a:ext cx="10134600" cy="1288489"/>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CA7C6B9C-4923-4DAB-9748-D5CD289EB978}"/>
              </a:ext>
            </a:extLst>
          </p:cNvPr>
          <p:cNvSpPr>
            <a:spLocks noGrp="1"/>
          </p:cNvSpPr>
          <p:nvPr>
            <p:ph type="body" idx="1"/>
          </p:nvPr>
        </p:nvSpPr>
        <p:spPr>
          <a:xfrm>
            <a:off x="1028700" y="2161903"/>
            <a:ext cx="10134600" cy="396934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E7578CF6-4B33-40E4-B881-5F4C568378E1}"/>
              </a:ext>
            </a:extLst>
          </p:cNvPr>
          <p:cNvSpPr>
            <a:spLocks noGrp="1"/>
          </p:cNvSpPr>
          <p:nvPr>
            <p:ph type="sldNum" sz="quarter" idx="4"/>
          </p:nvPr>
        </p:nvSpPr>
        <p:spPr>
          <a:xfrm>
            <a:off x="11394765" y="6245032"/>
            <a:ext cx="524491" cy="365125"/>
          </a:xfrm>
          <a:prstGeom prst="rect">
            <a:avLst/>
          </a:prstGeom>
        </p:spPr>
        <p:txBody>
          <a:bodyPr vert="horz" lIns="91440" tIns="45720" rIns="91440" bIns="45720" rtlCol="0" anchor="ctr"/>
          <a:lstStyle>
            <a:lvl1pPr algn="r">
              <a:defRPr sz="1050">
                <a:solidFill>
                  <a:schemeClr val="tx2"/>
                </a:solidFill>
              </a:defRPr>
            </a:lvl1pPr>
          </a:lstStyle>
          <a:p>
            <a:fld id="{19590046-DA73-4BBF-84B5-C08E6F75191A}" type="slidenum">
              <a:rPr lang="en-US" smtClean="0"/>
              <a:t>‹#›</a:t>
            </a:fld>
            <a:endParaRPr lang="en-US" dirty="0"/>
          </a:p>
        </p:txBody>
      </p:sp>
      <p:sp>
        <p:nvSpPr>
          <p:cNvPr id="4" name="Date Placeholder 3">
            <a:extLst>
              <a:ext uri="{FF2B5EF4-FFF2-40B4-BE49-F238E27FC236}">
                <a16:creationId xmlns:a16="http://schemas.microsoft.com/office/drawing/2014/main" id="{25AE857E-F564-4539-9984-10435B6140AC}"/>
              </a:ext>
            </a:extLst>
          </p:cNvPr>
          <p:cNvSpPr>
            <a:spLocks noGrp="1"/>
          </p:cNvSpPr>
          <p:nvPr>
            <p:ph type="dt" sz="half" idx="2"/>
          </p:nvPr>
        </p:nvSpPr>
        <p:spPr>
          <a:xfrm>
            <a:off x="354841" y="6245032"/>
            <a:ext cx="2659380" cy="365125"/>
          </a:xfrm>
          <a:prstGeom prst="rect">
            <a:avLst/>
          </a:prstGeom>
        </p:spPr>
        <p:txBody>
          <a:bodyPr vert="horz" lIns="91440" tIns="45720" rIns="91440" bIns="45720" rtlCol="0" anchor="ctr"/>
          <a:lstStyle>
            <a:lvl1pPr algn="l">
              <a:defRPr sz="1050">
                <a:solidFill>
                  <a:schemeClr val="tx2"/>
                </a:solidFill>
              </a:defRPr>
            </a:lvl1pPr>
          </a:lstStyle>
          <a:p>
            <a:fld id="{C485584D-7D79-4248-9986-4CA35242F944}" type="datetimeFigureOut">
              <a:rPr lang="en-US" smtClean="0"/>
              <a:t>3/16/2022</a:t>
            </a:fld>
            <a:endParaRPr lang="en-US" dirty="0"/>
          </a:p>
        </p:txBody>
      </p:sp>
      <p:sp>
        <p:nvSpPr>
          <p:cNvPr id="5" name="Footer Placeholder 4">
            <a:extLst>
              <a:ext uri="{FF2B5EF4-FFF2-40B4-BE49-F238E27FC236}">
                <a16:creationId xmlns:a16="http://schemas.microsoft.com/office/drawing/2014/main" id="{7D1EABEF-B998-4B11-A878-8F492F8E3983}"/>
              </a:ext>
            </a:extLst>
          </p:cNvPr>
          <p:cNvSpPr>
            <a:spLocks noGrp="1"/>
          </p:cNvSpPr>
          <p:nvPr>
            <p:ph type="ftr" sz="quarter" idx="3"/>
          </p:nvPr>
        </p:nvSpPr>
        <p:spPr>
          <a:xfrm>
            <a:off x="7279964" y="6245033"/>
            <a:ext cx="4112222" cy="365125"/>
          </a:xfrm>
          <a:prstGeom prst="rect">
            <a:avLst/>
          </a:prstGeom>
        </p:spPr>
        <p:txBody>
          <a:bodyPr vert="horz" lIns="91440" tIns="45720" rIns="91440" bIns="45720" rtlCol="0" anchor="ctr"/>
          <a:lstStyle>
            <a:lvl1pPr algn="r">
              <a:defRPr sz="1050">
                <a:solidFill>
                  <a:schemeClr val="tx2"/>
                </a:solidFill>
              </a:defRPr>
            </a:lvl1pPr>
          </a:lstStyle>
          <a:p>
            <a:endParaRPr lang="en-US" dirty="0"/>
          </a:p>
        </p:txBody>
      </p:sp>
      <p:sp>
        <p:nvSpPr>
          <p:cNvPr id="16" name="Freeform: Shape 15">
            <a:extLst>
              <a:ext uri="{FF2B5EF4-FFF2-40B4-BE49-F238E27FC236}">
                <a16:creationId xmlns:a16="http://schemas.microsoft.com/office/drawing/2014/main" id="{9EB54D17-3792-403D-9127-495845021D2B}"/>
              </a:ext>
            </a:extLst>
          </p:cNvPr>
          <p:cNvSpPr/>
          <p:nvPr/>
        </p:nvSpPr>
        <p:spPr>
          <a:xfrm>
            <a:off x="0" y="0"/>
            <a:ext cx="12192000" cy="6858000"/>
          </a:xfrm>
          <a:custGeom>
            <a:avLst/>
            <a:gdLst>
              <a:gd name="connsiteX0" fmla="*/ 160920 w 12192000"/>
              <a:gd name="connsiteY0" fmla="*/ 157606 h 6858000"/>
              <a:gd name="connsiteX1" fmla="*/ 160920 w 12192000"/>
              <a:gd name="connsiteY1" fmla="*/ 6700394 h 6858000"/>
              <a:gd name="connsiteX2" fmla="*/ 12031081 w 12192000"/>
              <a:gd name="connsiteY2" fmla="*/ 6700394 h 6858000"/>
              <a:gd name="connsiteX3" fmla="*/ 12031081 w 12192000"/>
              <a:gd name="connsiteY3" fmla="*/ 157606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160920" y="157606"/>
                </a:moveTo>
                <a:lnTo>
                  <a:pt x="160920" y="6700394"/>
                </a:lnTo>
                <a:lnTo>
                  <a:pt x="12031081" y="6700394"/>
                </a:lnTo>
                <a:lnTo>
                  <a:pt x="12031081" y="157606"/>
                </a:lnTo>
                <a:close/>
                <a:moveTo>
                  <a:pt x="0" y="0"/>
                </a:moveTo>
                <a:lnTo>
                  <a:pt x="12192000" y="0"/>
                </a:lnTo>
                <a:lnTo>
                  <a:pt x="12192000" y="6858000"/>
                </a:lnTo>
                <a:lnTo>
                  <a:pt x="0" y="6858000"/>
                </a:lnTo>
                <a:close/>
              </a:path>
            </a:pathLst>
          </a:cu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270572518"/>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1" r:id="rId6"/>
    <p:sldLayoutId id="2147483727" r:id="rId7"/>
    <p:sldLayoutId id="2147483728" r:id="rId8"/>
    <p:sldLayoutId id="2147483729" r:id="rId9"/>
    <p:sldLayoutId id="2147483730" r:id="rId10"/>
    <p:sldLayoutId id="2147483732" r:id="rId11"/>
  </p:sldLayoutIdLst>
  <p:txStyles>
    <p:titleStyle>
      <a:lvl1pPr algn="l" defTabSz="914400" rtl="0" eaLnBrk="1" latinLnBrk="0" hangingPunct="1">
        <a:lnSpc>
          <a:spcPct val="110000"/>
        </a:lnSpc>
        <a:spcBef>
          <a:spcPct val="0"/>
        </a:spcBef>
        <a:buNone/>
        <a:defRPr sz="3200" kern="1200" cap="none" baseline="0">
          <a:solidFill>
            <a:schemeClr val="tx2"/>
          </a:solidFill>
          <a:latin typeface="+mj-lt"/>
          <a:ea typeface="+mj-ea"/>
          <a:cs typeface="+mj-cs"/>
        </a:defRPr>
      </a:lvl1pPr>
    </p:titleStyle>
    <p:bodyStyle>
      <a:lvl1pPr marL="0" indent="0" algn="l" defTabSz="914400" rtl="0" eaLnBrk="1" latinLnBrk="0" hangingPunct="1">
        <a:lnSpc>
          <a:spcPct val="110000"/>
        </a:lnSpc>
        <a:spcBef>
          <a:spcPts val="1000"/>
        </a:spcBef>
        <a:buFontTx/>
        <a:buNone/>
        <a:defRPr sz="2000" kern="1200">
          <a:solidFill>
            <a:schemeClr val="tx2"/>
          </a:solidFill>
          <a:latin typeface="+mn-lt"/>
          <a:ea typeface="+mn-ea"/>
          <a:cs typeface="+mn-cs"/>
        </a:defRPr>
      </a:lvl1pPr>
      <a:lvl2pPr marL="274320" indent="-228600" algn="l" defTabSz="914400" rtl="0" eaLnBrk="1" latinLnBrk="0" hangingPunct="1">
        <a:lnSpc>
          <a:spcPct val="110000"/>
        </a:lnSpc>
        <a:spcBef>
          <a:spcPts val="500"/>
        </a:spcBef>
        <a:buSzPct val="85000"/>
        <a:buFont typeface="Arial" panose="020B0604020202020204" pitchFamily="34" charset="0"/>
        <a:buChar char="•"/>
        <a:defRPr sz="1800" kern="1200">
          <a:solidFill>
            <a:schemeClr val="tx2"/>
          </a:solidFill>
          <a:latin typeface="+mn-lt"/>
          <a:ea typeface="+mn-ea"/>
          <a:cs typeface="+mn-cs"/>
        </a:defRPr>
      </a:lvl2pPr>
      <a:lvl3pPr marL="274320" indent="0" algn="l" defTabSz="914400" rtl="0" eaLnBrk="1" latinLnBrk="0" hangingPunct="1">
        <a:lnSpc>
          <a:spcPct val="110000"/>
        </a:lnSpc>
        <a:spcBef>
          <a:spcPts val="500"/>
        </a:spcBef>
        <a:buFontTx/>
        <a:buNone/>
        <a:defRPr sz="1600" kern="1200">
          <a:solidFill>
            <a:schemeClr val="tx2"/>
          </a:solidFill>
          <a:latin typeface="+mn-lt"/>
          <a:ea typeface="+mn-ea"/>
          <a:cs typeface="+mn-cs"/>
        </a:defRPr>
      </a:lvl3pPr>
      <a:lvl4pPr marL="548640" indent="-228600" algn="l" defTabSz="914400" rtl="0" eaLnBrk="1" latinLnBrk="0" hangingPunct="1">
        <a:lnSpc>
          <a:spcPct val="110000"/>
        </a:lnSpc>
        <a:spcBef>
          <a:spcPts val="500"/>
        </a:spcBef>
        <a:buFont typeface="Arial" panose="020B0604020202020204" pitchFamily="34" charset="0"/>
        <a:buChar char="•"/>
        <a:defRPr sz="1400" kern="1200">
          <a:solidFill>
            <a:schemeClr val="tx2"/>
          </a:solidFill>
          <a:latin typeface="+mn-lt"/>
          <a:ea typeface="+mn-ea"/>
          <a:cs typeface="+mn-cs"/>
        </a:defRPr>
      </a:lvl4pPr>
      <a:lvl5pPr marL="548640" indent="0" algn="l" defTabSz="914400" rtl="0" eaLnBrk="1" latinLnBrk="0" hangingPunct="1">
        <a:lnSpc>
          <a:spcPct val="110000"/>
        </a:lnSpc>
        <a:spcBef>
          <a:spcPts val="500"/>
        </a:spcBef>
        <a:buFontTx/>
        <a:buNone/>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microsoft.com/office/2007/relationships/hdphoto" Target="../media/hdphoto5.wdp"/></Relationships>
</file>

<file path=ppt/slides/_rels/slide1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www.kaggle.com/dannielr/marvel-superheroes"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microsoft.com/office/2007/relationships/hdphoto" Target="../media/hdphoto7.wdp"/><Relationship Id="rId5" Type="http://schemas.openxmlformats.org/officeDocument/2006/relationships/image" Target="../media/image26.png"/><Relationship Id="rId4" Type="http://schemas.microsoft.com/office/2007/relationships/hdphoto" Target="../media/hdphoto6.wdp"/></Relationships>
</file>

<file path=ppt/slides/_rels/slide17.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pypi.org/project/pybaseball/"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8.jpg"/></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microsoft.com/office/2007/relationships/hdphoto" Target="../media/hdphoto8.wdp"/></Relationships>
</file>

<file path=ppt/slides/_rels/slide23.xml.rels><?xml version="1.0" encoding="UTF-8" standalone="yes"?>
<Relationships xmlns="http://schemas.openxmlformats.org/package/2006/relationships"><Relationship Id="rId3" Type="http://schemas.openxmlformats.org/officeDocument/2006/relationships/hyperlink" Target="https://www.linkedin.com/in/matthew-laken-94643b151/" TargetMode="External"/><Relationship Id="rId2" Type="http://schemas.openxmlformats.org/officeDocument/2006/relationships/hyperlink" Target="https://github.com/mlaken/Matthew-Laken-Applied-Data-Science" TargetMode="External"/><Relationship Id="rId1" Type="http://schemas.openxmlformats.org/officeDocument/2006/relationships/slideLayout" Target="../slideLayouts/slideLayout2.xml"/><Relationship Id="rId5" Type="http://schemas.openxmlformats.org/officeDocument/2006/relationships/image" Target="../media/image34.svg"/><Relationship Id="rId4" Type="http://schemas.openxmlformats.org/officeDocument/2006/relationships/image" Target="../media/image33.png"/></Relationships>
</file>

<file path=ppt/slides/_rels/slide3.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6.svg"/><Relationship Id="rId5" Type="http://schemas.openxmlformats.org/officeDocument/2006/relationships/image" Target="../media/image5.png"/><Relationship Id="rId10" Type="http://schemas.openxmlformats.org/officeDocument/2006/relationships/image" Target="../media/image10.svg"/><Relationship Id="rId4" Type="http://schemas.openxmlformats.org/officeDocument/2006/relationships/image" Target="../media/image4.svg"/><Relationship Id="rId9"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hyperlink" Target="http://ufcstats.com/" TargetMode="External"/><Relationship Id="rId4" Type="http://schemas.microsoft.com/office/2007/relationships/hdphoto" Target="../media/hdphoto2.wdp"/></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microsoft.com/office/2007/relationships/hdphoto" Target="../media/hdphoto3.wdp"/></Relationships>
</file>

<file path=ppt/slides/_rels/slide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www.kaggle.com/jessemostipak/college-tuition-diversity-and-pay?select=salary_potential.csv"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microsoft.com/office/2007/relationships/hdphoto" Target="../media/hdphoto4.wdp"/><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3BA7849-BAFB-4D32-BCCF-88409AC17751}"/>
              </a:ext>
            </a:extLst>
          </p:cNvPr>
          <p:cNvPicPr>
            <a:picLocks noChangeAspect="1"/>
          </p:cNvPicPr>
          <p:nvPr/>
        </p:nvPicPr>
        <p:blipFill rotWithShape="1">
          <a:blip r:embed="rId2"/>
          <a:srcRect t="9160" b="6570"/>
          <a:stretch/>
        </p:blipFill>
        <p:spPr>
          <a:xfrm>
            <a:off x="20" y="10"/>
            <a:ext cx="12191980" cy="6857990"/>
          </a:xfrm>
          <a:prstGeom prst="rect">
            <a:avLst/>
          </a:prstGeom>
        </p:spPr>
      </p:pic>
      <p:sp>
        <p:nvSpPr>
          <p:cNvPr id="2" name="Title 1">
            <a:extLst>
              <a:ext uri="{FF2B5EF4-FFF2-40B4-BE49-F238E27FC236}">
                <a16:creationId xmlns:a16="http://schemas.microsoft.com/office/drawing/2014/main" id="{A8F35471-7606-4C2F-8EA7-384A23952CE5}"/>
              </a:ext>
            </a:extLst>
          </p:cNvPr>
          <p:cNvSpPr>
            <a:spLocks noGrp="1"/>
          </p:cNvSpPr>
          <p:nvPr>
            <p:ph type="ctrTitle"/>
          </p:nvPr>
        </p:nvSpPr>
        <p:spPr/>
        <p:txBody>
          <a:bodyPr>
            <a:normAutofit/>
          </a:bodyPr>
          <a:lstStyle/>
          <a:p>
            <a:r>
              <a:rPr lang="en-US" dirty="0">
                <a:solidFill>
                  <a:schemeClr val="bg1"/>
                </a:solidFill>
              </a:rPr>
              <a:t>Portfolio Milestone</a:t>
            </a:r>
          </a:p>
        </p:txBody>
      </p:sp>
      <p:sp>
        <p:nvSpPr>
          <p:cNvPr id="3" name="Subtitle 2">
            <a:extLst>
              <a:ext uri="{FF2B5EF4-FFF2-40B4-BE49-F238E27FC236}">
                <a16:creationId xmlns:a16="http://schemas.microsoft.com/office/drawing/2014/main" id="{C4028197-13E7-4F12-AED3-9514E5B10530}"/>
              </a:ext>
            </a:extLst>
          </p:cNvPr>
          <p:cNvSpPr>
            <a:spLocks noGrp="1"/>
          </p:cNvSpPr>
          <p:nvPr>
            <p:ph type="subTitle" idx="1"/>
          </p:nvPr>
        </p:nvSpPr>
        <p:spPr/>
        <p:txBody>
          <a:bodyPr>
            <a:normAutofit/>
          </a:bodyPr>
          <a:lstStyle/>
          <a:p>
            <a:r>
              <a:rPr lang="en-US" dirty="0">
                <a:solidFill>
                  <a:schemeClr val="bg1"/>
                </a:solidFill>
              </a:rPr>
              <a:t>By: Matthew Laken</a:t>
            </a:r>
          </a:p>
          <a:p>
            <a:r>
              <a:rPr lang="en-US" dirty="0">
                <a:solidFill>
                  <a:schemeClr val="bg1"/>
                </a:solidFill>
              </a:rPr>
              <a:t>Spring 2022</a:t>
            </a:r>
          </a:p>
        </p:txBody>
      </p:sp>
    </p:spTree>
    <p:extLst>
      <p:ext uri="{BB962C8B-B14F-4D97-AF65-F5344CB8AC3E}">
        <p14:creationId xmlns:p14="http://schemas.microsoft.com/office/powerpoint/2010/main" val="15127605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D6C59-E5CB-4D5D-A5BF-2E16A53766DD}"/>
              </a:ext>
            </a:extLst>
          </p:cNvPr>
          <p:cNvSpPr>
            <a:spLocks noGrp="1"/>
          </p:cNvSpPr>
          <p:nvPr>
            <p:ph type="title"/>
          </p:nvPr>
        </p:nvSpPr>
        <p:spPr>
          <a:xfrm>
            <a:off x="1028700" y="914400"/>
            <a:ext cx="10134600" cy="640789"/>
          </a:xfrm>
        </p:spPr>
        <p:txBody>
          <a:bodyPr/>
          <a:lstStyle/>
          <a:p>
            <a:r>
              <a:rPr lang="en-US" dirty="0"/>
              <a:t>Analysis</a:t>
            </a:r>
            <a:endParaRPr lang="en-US" sz="3200" dirty="0"/>
          </a:p>
        </p:txBody>
      </p:sp>
      <p:pic>
        <p:nvPicPr>
          <p:cNvPr id="4" name="Picture 3">
            <a:extLst>
              <a:ext uri="{FF2B5EF4-FFF2-40B4-BE49-F238E27FC236}">
                <a16:creationId xmlns:a16="http://schemas.microsoft.com/office/drawing/2014/main" id="{E3A4CF26-5A93-4BD6-80B7-444D29BB9AC4}"/>
              </a:ext>
            </a:extLst>
          </p:cNvPr>
          <p:cNvPicPr>
            <a:picLocks noChangeAspect="1"/>
          </p:cNvPicPr>
          <p:nvPr/>
        </p:nvPicPr>
        <p:blipFill rotWithShape="1">
          <a:blip r:embed="rId3"/>
          <a:srcRect l="4897" r="5662" b="9592"/>
          <a:stretch/>
        </p:blipFill>
        <p:spPr>
          <a:xfrm>
            <a:off x="4671753" y="301870"/>
            <a:ext cx="7122596" cy="5056587"/>
          </a:xfrm>
          <a:prstGeom prst="rect">
            <a:avLst/>
          </a:prstGeom>
        </p:spPr>
      </p:pic>
      <p:pic>
        <p:nvPicPr>
          <p:cNvPr id="6" name="Picture 5">
            <a:extLst>
              <a:ext uri="{FF2B5EF4-FFF2-40B4-BE49-F238E27FC236}">
                <a16:creationId xmlns:a16="http://schemas.microsoft.com/office/drawing/2014/main" id="{4A254E1C-4F63-4671-8C48-3D8B0F6696BB}"/>
              </a:ext>
            </a:extLst>
          </p:cNvPr>
          <p:cNvPicPr>
            <a:picLocks noChangeAspect="1"/>
          </p:cNvPicPr>
          <p:nvPr/>
        </p:nvPicPr>
        <p:blipFill rotWithShape="1">
          <a:blip r:embed="rId4"/>
          <a:srcRect t="38899" b="31890"/>
          <a:stretch/>
        </p:blipFill>
        <p:spPr>
          <a:xfrm>
            <a:off x="5216615" y="5525112"/>
            <a:ext cx="6032872" cy="836975"/>
          </a:xfrm>
          <a:prstGeom prst="rect">
            <a:avLst/>
          </a:prstGeom>
        </p:spPr>
      </p:pic>
      <p:sp>
        <p:nvSpPr>
          <p:cNvPr id="7" name="TextBox 6">
            <a:extLst>
              <a:ext uri="{FF2B5EF4-FFF2-40B4-BE49-F238E27FC236}">
                <a16:creationId xmlns:a16="http://schemas.microsoft.com/office/drawing/2014/main" id="{278C271E-EE38-4CF9-AC57-6736F7A232AB}"/>
              </a:ext>
            </a:extLst>
          </p:cNvPr>
          <p:cNvSpPr txBox="1"/>
          <p:nvPr/>
        </p:nvSpPr>
        <p:spPr>
          <a:xfrm>
            <a:off x="648393" y="2227811"/>
            <a:ext cx="4023360" cy="1569660"/>
          </a:xfrm>
          <a:prstGeom prst="rect">
            <a:avLst/>
          </a:prstGeom>
          <a:noFill/>
        </p:spPr>
        <p:txBody>
          <a:bodyPr wrap="square" rtlCol="0">
            <a:spAutoFit/>
          </a:bodyPr>
          <a:lstStyle/>
          <a:p>
            <a:r>
              <a:rPr lang="en-US" sz="2400" dirty="0"/>
              <a:t>Ability to determine which schools have the lowest cost and the greatest potential for salary.</a:t>
            </a:r>
          </a:p>
        </p:txBody>
      </p:sp>
    </p:spTree>
    <p:extLst>
      <p:ext uri="{BB962C8B-B14F-4D97-AF65-F5344CB8AC3E}">
        <p14:creationId xmlns:p14="http://schemas.microsoft.com/office/powerpoint/2010/main" val="737647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D6C59-E5CB-4D5D-A5BF-2E16A53766DD}"/>
              </a:ext>
            </a:extLst>
          </p:cNvPr>
          <p:cNvSpPr>
            <a:spLocks noGrp="1"/>
          </p:cNvSpPr>
          <p:nvPr>
            <p:ph type="title"/>
          </p:nvPr>
        </p:nvSpPr>
        <p:spPr>
          <a:xfrm>
            <a:off x="1028700" y="914400"/>
            <a:ext cx="10134600" cy="640789"/>
          </a:xfrm>
        </p:spPr>
        <p:txBody>
          <a:bodyPr/>
          <a:lstStyle/>
          <a:p>
            <a:r>
              <a:rPr lang="en-US" dirty="0"/>
              <a:t>Analysis</a:t>
            </a:r>
            <a:endParaRPr lang="en-US" sz="3200" dirty="0"/>
          </a:p>
        </p:txBody>
      </p:sp>
      <p:sp>
        <p:nvSpPr>
          <p:cNvPr id="12" name="TextBox 11">
            <a:extLst>
              <a:ext uri="{FF2B5EF4-FFF2-40B4-BE49-F238E27FC236}">
                <a16:creationId xmlns:a16="http://schemas.microsoft.com/office/drawing/2014/main" id="{DAEBBB2C-DED2-43A9-8F00-E7D1BC2A165A}"/>
              </a:ext>
            </a:extLst>
          </p:cNvPr>
          <p:cNvSpPr txBox="1"/>
          <p:nvPr/>
        </p:nvSpPr>
        <p:spPr>
          <a:xfrm>
            <a:off x="-209105" y="2659899"/>
            <a:ext cx="6305105" cy="4401205"/>
          </a:xfrm>
          <a:prstGeom prst="rect">
            <a:avLst/>
          </a:prstGeom>
          <a:noFill/>
        </p:spPr>
        <p:txBody>
          <a:bodyPr wrap="square" rtlCol="0">
            <a:spAutoFit/>
          </a:bodyPr>
          <a:lstStyle/>
          <a:p>
            <a:pPr marL="742950" lvl="1" indent="-285750">
              <a:spcAft>
                <a:spcPts val="1200"/>
              </a:spcAft>
              <a:buFontTx/>
              <a:buChar char="-"/>
            </a:pPr>
            <a:r>
              <a:rPr lang="en-US" sz="2400" dirty="0"/>
              <a:t>KSVM model tracks closer to the true data than the linear model.</a:t>
            </a:r>
          </a:p>
          <a:p>
            <a:pPr marL="742950" lvl="1" indent="-285750">
              <a:spcAft>
                <a:spcPts val="1200"/>
              </a:spcAft>
              <a:buFontTx/>
              <a:buChar char="-"/>
            </a:pPr>
            <a:r>
              <a:rPr lang="en-US" sz="2400" dirty="0"/>
              <a:t>Both models have about the same overall error.</a:t>
            </a:r>
          </a:p>
          <a:p>
            <a:pPr marL="742950" lvl="1" indent="-285750">
              <a:spcAft>
                <a:spcPts val="1200"/>
              </a:spcAft>
              <a:buFontTx/>
              <a:buChar char="-"/>
            </a:pPr>
            <a:r>
              <a:rPr lang="en-US" sz="2400" dirty="0"/>
              <a:t>The narrower range of error makes the KSVM more accurate, but the linear model runs much faster.</a:t>
            </a:r>
          </a:p>
          <a:p>
            <a:pPr marL="742950" lvl="1" indent="-285750">
              <a:spcAft>
                <a:spcPts val="1200"/>
              </a:spcAft>
              <a:buFontTx/>
              <a:buChar char="-"/>
            </a:pPr>
            <a:r>
              <a:rPr lang="en-US" sz="2400" dirty="0"/>
              <a:t>Either model seems sufficient to predict mid-career salary.</a:t>
            </a:r>
          </a:p>
          <a:p>
            <a:pPr lvl="1">
              <a:spcAft>
                <a:spcPts val="1200"/>
              </a:spcAft>
            </a:pPr>
            <a:r>
              <a:rPr lang="en-US" sz="2400" dirty="0"/>
              <a:t>   </a:t>
            </a:r>
          </a:p>
        </p:txBody>
      </p:sp>
      <p:pic>
        <p:nvPicPr>
          <p:cNvPr id="10" name="Picture 9">
            <a:extLst>
              <a:ext uri="{FF2B5EF4-FFF2-40B4-BE49-F238E27FC236}">
                <a16:creationId xmlns:a16="http://schemas.microsoft.com/office/drawing/2014/main" id="{F8744B9E-8DF4-449E-8C9A-C2622F18DB5C}"/>
              </a:ext>
            </a:extLst>
          </p:cNvPr>
          <p:cNvPicPr>
            <a:picLocks noChangeAspect="1"/>
          </p:cNvPicPr>
          <p:nvPr/>
        </p:nvPicPr>
        <p:blipFill>
          <a:blip r:embed="rId3"/>
          <a:stretch>
            <a:fillRect/>
          </a:stretch>
        </p:blipFill>
        <p:spPr>
          <a:xfrm>
            <a:off x="6096000" y="2659898"/>
            <a:ext cx="5669280" cy="3992915"/>
          </a:xfrm>
          <a:prstGeom prst="rect">
            <a:avLst/>
          </a:prstGeom>
        </p:spPr>
      </p:pic>
      <p:sp>
        <p:nvSpPr>
          <p:cNvPr id="11" name="TextBox 10">
            <a:extLst>
              <a:ext uri="{FF2B5EF4-FFF2-40B4-BE49-F238E27FC236}">
                <a16:creationId xmlns:a16="http://schemas.microsoft.com/office/drawing/2014/main" id="{2B9D8349-D504-41D0-BDED-5C3B31E9C827}"/>
              </a:ext>
            </a:extLst>
          </p:cNvPr>
          <p:cNvSpPr txBox="1"/>
          <p:nvPr/>
        </p:nvSpPr>
        <p:spPr>
          <a:xfrm>
            <a:off x="1028700" y="1692045"/>
            <a:ext cx="10908376" cy="830997"/>
          </a:xfrm>
          <a:prstGeom prst="rect">
            <a:avLst/>
          </a:prstGeom>
          <a:noFill/>
        </p:spPr>
        <p:txBody>
          <a:bodyPr wrap="square" rtlCol="0">
            <a:spAutoFit/>
          </a:bodyPr>
          <a:lstStyle>
            <a:defPPr>
              <a:defRPr lang="en-US"/>
            </a:defPPr>
            <a:lvl1pPr>
              <a:defRPr sz="2400"/>
            </a:lvl1pPr>
          </a:lstStyle>
          <a:p>
            <a:r>
              <a:rPr lang="en-US" dirty="0"/>
              <a:t>Can we predict the mid-salary career based on where they go to school?</a:t>
            </a:r>
          </a:p>
          <a:p>
            <a:endParaRPr lang="en-US" dirty="0"/>
          </a:p>
        </p:txBody>
      </p:sp>
    </p:spTree>
    <p:extLst>
      <p:ext uri="{BB962C8B-B14F-4D97-AF65-F5344CB8AC3E}">
        <p14:creationId xmlns:p14="http://schemas.microsoft.com/office/powerpoint/2010/main" val="10834329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F7F7FF72-DB3E-4131-8EBA-F380D73CC2A2}"/>
              </a:ext>
            </a:extLst>
          </p:cNvPr>
          <p:cNvPicPr>
            <a:picLocks noChangeAspect="1" noChangeArrowheads="1"/>
          </p:cNvPicPr>
          <p:nvPr/>
        </p:nvPicPr>
        <p:blipFill>
          <a:blip r:embed="rId3">
            <a:alphaModFix amt="20000"/>
            <a:duotone>
              <a:schemeClr val="accent6">
                <a:shade val="45000"/>
                <a:satMod val="135000"/>
              </a:schemeClr>
              <a:prstClr val="white"/>
            </a:duotone>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rcRect/>
          <a:stretch>
            <a:fillRect/>
          </a:stretch>
        </p:blipFill>
        <p:spPr bwMode="auto">
          <a:xfrm>
            <a:off x="304800" y="1457001"/>
            <a:ext cx="11582400" cy="4943475"/>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14E69472-CE33-4A40-8B20-6BB6D4372A89}"/>
              </a:ext>
            </a:extLst>
          </p:cNvPr>
          <p:cNvSpPr>
            <a:spLocks noGrp="1"/>
          </p:cNvSpPr>
          <p:nvPr>
            <p:ph idx="1"/>
          </p:nvPr>
        </p:nvSpPr>
        <p:spPr>
          <a:xfrm>
            <a:off x="689610" y="2042160"/>
            <a:ext cx="10812780" cy="3901440"/>
          </a:xfrm>
        </p:spPr>
        <p:txBody>
          <a:bodyPr>
            <a:normAutofit/>
          </a:bodyPr>
          <a:lstStyle/>
          <a:p>
            <a:pPr marL="342900" indent="-342900">
              <a:buFont typeface="Arial" panose="020B0604020202020204" pitchFamily="34" charset="0"/>
              <a:buChar char="•"/>
            </a:pPr>
            <a:r>
              <a:rPr lang="en-US" sz="2400" dirty="0"/>
              <a:t>Fundamentals of data management using R and R-Studio such as data processing, cleaning, and merging.</a:t>
            </a:r>
          </a:p>
          <a:p>
            <a:pPr marL="342900" indent="-342900">
              <a:buFont typeface="Arial" panose="020B0604020202020204" pitchFamily="34" charset="0"/>
              <a:buChar char="•"/>
            </a:pPr>
            <a:r>
              <a:rPr lang="en-US" sz="2400" dirty="0"/>
              <a:t>Identify a problem and the components needed for analyzing and communicating results. </a:t>
            </a:r>
          </a:p>
          <a:p>
            <a:pPr marL="342900" indent="-342900">
              <a:buFont typeface="Arial" panose="020B0604020202020204" pitchFamily="34" charset="0"/>
              <a:buChar char="•"/>
            </a:pPr>
            <a:r>
              <a:rPr lang="en-US" sz="2400" dirty="0"/>
              <a:t>Collaborate within a team setting to walk through the various stages of a project life-cycle and carry out a finalized product.</a:t>
            </a:r>
          </a:p>
          <a:p>
            <a:pPr marL="342900" indent="-342900">
              <a:buFont typeface="Arial" panose="020B0604020202020204" pitchFamily="34" charset="0"/>
              <a:buChar char="•"/>
            </a:pPr>
            <a:r>
              <a:rPr lang="en-US" sz="2400" dirty="0"/>
              <a:t>Determine appropriate techniques for analyzing data. </a:t>
            </a:r>
          </a:p>
        </p:txBody>
      </p:sp>
      <p:sp>
        <p:nvSpPr>
          <p:cNvPr id="2" name="Title 1">
            <a:extLst>
              <a:ext uri="{FF2B5EF4-FFF2-40B4-BE49-F238E27FC236}">
                <a16:creationId xmlns:a16="http://schemas.microsoft.com/office/drawing/2014/main" id="{3C6D6C59-E5CB-4D5D-A5BF-2E16A53766DD}"/>
              </a:ext>
            </a:extLst>
          </p:cNvPr>
          <p:cNvSpPr>
            <a:spLocks noGrp="1"/>
          </p:cNvSpPr>
          <p:nvPr>
            <p:ph type="title"/>
          </p:nvPr>
        </p:nvSpPr>
        <p:spPr>
          <a:xfrm>
            <a:off x="1028700" y="914400"/>
            <a:ext cx="10134600" cy="640789"/>
          </a:xfrm>
        </p:spPr>
        <p:txBody>
          <a:bodyPr/>
          <a:lstStyle/>
          <a:p>
            <a:r>
              <a:rPr lang="en-US" sz="3200" dirty="0"/>
              <a:t>Lea</a:t>
            </a:r>
            <a:r>
              <a:rPr lang="en-US" dirty="0"/>
              <a:t>rning Outcomes</a:t>
            </a:r>
            <a:endParaRPr lang="en-US" sz="3200" dirty="0"/>
          </a:p>
        </p:txBody>
      </p:sp>
    </p:spTree>
    <p:extLst>
      <p:ext uri="{BB962C8B-B14F-4D97-AF65-F5344CB8AC3E}">
        <p14:creationId xmlns:p14="http://schemas.microsoft.com/office/powerpoint/2010/main" val="18394752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D6C59-E5CB-4D5D-A5BF-2E16A53766DD}"/>
              </a:ext>
            </a:extLst>
          </p:cNvPr>
          <p:cNvSpPr>
            <a:spLocks noGrp="1"/>
          </p:cNvSpPr>
          <p:nvPr>
            <p:ph type="title"/>
          </p:nvPr>
        </p:nvSpPr>
        <p:spPr>
          <a:xfrm>
            <a:off x="1028700" y="914400"/>
            <a:ext cx="10134600" cy="640789"/>
          </a:xfrm>
        </p:spPr>
        <p:txBody>
          <a:bodyPr>
            <a:normAutofit fontScale="90000"/>
          </a:bodyPr>
          <a:lstStyle/>
          <a:p>
            <a:pPr marL="0" marR="0">
              <a:lnSpc>
                <a:spcPct val="200000"/>
              </a:lnSpc>
              <a:spcBef>
                <a:spcPts val="0"/>
              </a:spcBef>
              <a:spcAft>
                <a:spcPts val="0"/>
              </a:spcAft>
            </a:pPr>
            <a:r>
              <a:rPr lang="en-US" dirty="0"/>
              <a:t>IST 707: Data Analytics</a:t>
            </a:r>
          </a:p>
        </p:txBody>
      </p:sp>
      <p:sp>
        <p:nvSpPr>
          <p:cNvPr id="3" name="Content Placeholder 2">
            <a:extLst>
              <a:ext uri="{FF2B5EF4-FFF2-40B4-BE49-F238E27FC236}">
                <a16:creationId xmlns:a16="http://schemas.microsoft.com/office/drawing/2014/main" id="{14E69472-CE33-4A40-8B20-6BB6D4372A89}"/>
              </a:ext>
            </a:extLst>
          </p:cNvPr>
          <p:cNvSpPr>
            <a:spLocks noGrp="1"/>
          </p:cNvSpPr>
          <p:nvPr>
            <p:ph idx="1"/>
          </p:nvPr>
        </p:nvSpPr>
        <p:spPr>
          <a:xfrm>
            <a:off x="807720" y="1950720"/>
            <a:ext cx="8156738" cy="3992880"/>
          </a:xfrm>
        </p:spPr>
        <p:txBody>
          <a:bodyPr>
            <a:normAutofit/>
          </a:bodyPr>
          <a:lstStyle/>
          <a:p>
            <a:pPr>
              <a:spcAft>
                <a:spcPts val="600"/>
              </a:spcAft>
            </a:pPr>
            <a:r>
              <a:rPr lang="en-US" sz="2400" b="1" dirty="0"/>
              <a:t>Goal: </a:t>
            </a:r>
            <a:r>
              <a:rPr lang="en-US" sz="2400" dirty="0"/>
              <a:t>Utilize the tools and methods of data mining while introducing its real-world application to solving problems in business.</a:t>
            </a:r>
          </a:p>
          <a:p>
            <a:pPr>
              <a:spcAft>
                <a:spcPts val="600"/>
              </a:spcAft>
            </a:pPr>
            <a:r>
              <a:rPr lang="en-US" sz="2400" b="1" dirty="0"/>
              <a:t>Professor: </a:t>
            </a:r>
            <a:r>
              <a:rPr lang="en-US" sz="2400" dirty="0"/>
              <a:t>Stephen Wallace</a:t>
            </a:r>
          </a:p>
          <a:p>
            <a:pPr>
              <a:spcAft>
                <a:spcPts val="600"/>
              </a:spcAft>
            </a:pPr>
            <a:r>
              <a:rPr lang="en-US" sz="2400" b="1" dirty="0"/>
              <a:t>Date: </a:t>
            </a:r>
            <a:r>
              <a:rPr lang="en-US" sz="2400" dirty="0"/>
              <a:t>Spring 2021</a:t>
            </a:r>
          </a:p>
          <a:p>
            <a:pPr>
              <a:spcAft>
                <a:spcPts val="600"/>
              </a:spcAft>
            </a:pPr>
            <a:r>
              <a:rPr lang="en-US" sz="2400" b="1" dirty="0"/>
              <a:t>Software: </a:t>
            </a:r>
            <a:r>
              <a:rPr lang="en-US" sz="2400" dirty="0"/>
              <a:t>R (R Studio), Weka, Orange, Alteryx, Excel</a:t>
            </a:r>
          </a:p>
        </p:txBody>
      </p:sp>
      <p:pic>
        <p:nvPicPr>
          <p:cNvPr id="7" name="Picture 6" descr="Abstract picture of the brain made up of patterns">
            <a:extLst>
              <a:ext uri="{FF2B5EF4-FFF2-40B4-BE49-F238E27FC236}">
                <a16:creationId xmlns:a16="http://schemas.microsoft.com/office/drawing/2014/main" id="{D24713DA-B27D-4499-BC23-B3648AB68013}"/>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8964458" y="1950720"/>
            <a:ext cx="2890084" cy="3992880"/>
          </a:xfrm>
          <a:prstGeom prst="rect">
            <a:avLst/>
          </a:prstGeom>
        </p:spPr>
      </p:pic>
    </p:spTree>
    <p:extLst>
      <p:ext uri="{BB962C8B-B14F-4D97-AF65-F5344CB8AC3E}">
        <p14:creationId xmlns:p14="http://schemas.microsoft.com/office/powerpoint/2010/main" val="10394907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D6C59-E5CB-4D5D-A5BF-2E16A53766DD}"/>
              </a:ext>
            </a:extLst>
          </p:cNvPr>
          <p:cNvSpPr>
            <a:spLocks noGrp="1"/>
          </p:cNvSpPr>
          <p:nvPr>
            <p:ph type="title"/>
          </p:nvPr>
        </p:nvSpPr>
        <p:spPr>
          <a:xfrm>
            <a:off x="1028700" y="914400"/>
            <a:ext cx="10134600" cy="640789"/>
          </a:xfrm>
        </p:spPr>
        <p:txBody>
          <a:bodyPr>
            <a:normAutofit/>
          </a:bodyPr>
          <a:lstStyle/>
          <a:p>
            <a:r>
              <a:rPr lang="en-US" sz="3200" dirty="0"/>
              <a:t>Project: Marvel vs DC Analysis</a:t>
            </a:r>
          </a:p>
        </p:txBody>
      </p:sp>
      <p:sp>
        <p:nvSpPr>
          <p:cNvPr id="3" name="Content Placeholder 2">
            <a:extLst>
              <a:ext uri="{FF2B5EF4-FFF2-40B4-BE49-F238E27FC236}">
                <a16:creationId xmlns:a16="http://schemas.microsoft.com/office/drawing/2014/main" id="{14E69472-CE33-4A40-8B20-6BB6D4372A89}"/>
              </a:ext>
            </a:extLst>
          </p:cNvPr>
          <p:cNvSpPr>
            <a:spLocks noGrp="1"/>
          </p:cNvSpPr>
          <p:nvPr>
            <p:ph idx="1"/>
          </p:nvPr>
        </p:nvSpPr>
        <p:spPr>
          <a:xfrm>
            <a:off x="849086" y="1950719"/>
            <a:ext cx="9915167" cy="2749617"/>
          </a:xfrm>
        </p:spPr>
        <p:txBody>
          <a:bodyPr>
            <a:normAutofit/>
          </a:bodyPr>
          <a:lstStyle/>
          <a:p>
            <a:pPr>
              <a:spcAft>
                <a:spcPts val="600"/>
              </a:spcAft>
            </a:pPr>
            <a:r>
              <a:rPr lang="en-US" sz="2400" b="1" dirty="0"/>
              <a:t>Purpose: </a:t>
            </a:r>
            <a:r>
              <a:rPr lang="en-US" sz="2400" dirty="0"/>
              <a:t>Experiment with various classification methods, by comparison, analyzing data on Superheroes and Villains from Marvel and DC Comics.</a:t>
            </a:r>
          </a:p>
          <a:p>
            <a:pPr>
              <a:spcAft>
                <a:spcPts val="600"/>
              </a:spcAft>
            </a:pPr>
            <a:r>
              <a:rPr lang="en-US" sz="2400" b="1" dirty="0"/>
              <a:t>Data Source: </a:t>
            </a:r>
            <a:r>
              <a:rPr lang="en-US" sz="2400" dirty="0">
                <a:hlinkClick r:id="rId3"/>
              </a:rPr>
              <a:t>https://www.kaggle.com/dannielr/marvel-superheroes</a:t>
            </a:r>
            <a:endParaRPr lang="en-US" sz="2400" dirty="0"/>
          </a:p>
          <a:p>
            <a:pPr>
              <a:spcAft>
                <a:spcPts val="600"/>
              </a:spcAft>
            </a:pPr>
            <a:r>
              <a:rPr lang="en-US" sz="2400" b="1" dirty="0"/>
              <a:t>Deliverable: </a:t>
            </a:r>
            <a:r>
              <a:rPr lang="en-US" sz="2400" dirty="0"/>
              <a:t>Comprehensive report detailing the methods, proposed questions, and results of the experiment.</a:t>
            </a:r>
          </a:p>
        </p:txBody>
      </p:sp>
      <p:pic>
        <p:nvPicPr>
          <p:cNvPr id="3074" name="Picture 2" descr="Marvel vs. DC (Video Game) | Fanon Wiki | Fandom">
            <a:extLst>
              <a:ext uri="{FF2B5EF4-FFF2-40B4-BE49-F238E27FC236}">
                <a16:creationId xmlns:a16="http://schemas.microsoft.com/office/drawing/2014/main" id="{85527F4E-3B5A-4260-BD42-6D6AD3A18C6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29834" y="4202497"/>
            <a:ext cx="4417373" cy="23605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24806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D6C59-E5CB-4D5D-A5BF-2E16A53766DD}"/>
              </a:ext>
            </a:extLst>
          </p:cNvPr>
          <p:cNvSpPr>
            <a:spLocks noGrp="1"/>
          </p:cNvSpPr>
          <p:nvPr>
            <p:ph type="title"/>
          </p:nvPr>
        </p:nvSpPr>
        <p:spPr>
          <a:xfrm>
            <a:off x="1028700" y="914400"/>
            <a:ext cx="10134600" cy="640789"/>
          </a:xfrm>
        </p:spPr>
        <p:txBody>
          <a:bodyPr/>
          <a:lstStyle/>
          <a:p>
            <a:r>
              <a:rPr lang="en-US" dirty="0"/>
              <a:t>Analysis</a:t>
            </a:r>
            <a:endParaRPr lang="en-US" sz="3200" dirty="0"/>
          </a:p>
        </p:txBody>
      </p:sp>
      <p:sp>
        <p:nvSpPr>
          <p:cNvPr id="12" name="TextBox 11">
            <a:extLst>
              <a:ext uri="{FF2B5EF4-FFF2-40B4-BE49-F238E27FC236}">
                <a16:creationId xmlns:a16="http://schemas.microsoft.com/office/drawing/2014/main" id="{DAEBBB2C-DED2-43A9-8F00-E7D1BC2A165A}"/>
              </a:ext>
            </a:extLst>
          </p:cNvPr>
          <p:cNvSpPr txBox="1"/>
          <p:nvPr/>
        </p:nvSpPr>
        <p:spPr>
          <a:xfrm>
            <a:off x="0" y="2701047"/>
            <a:ext cx="4305993" cy="4985980"/>
          </a:xfrm>
          <a:prstGeom prst="rect">
            <a:avLst/>
          </a:prstGeom>
          <a:noFill/>
        </p:spPr>
        <p:txBody>
          <a:bodyPr wrap="square" rtlCol="0">
            <a:spAutoFit/>
          </a:bodyPr>
          <a:lstStyle/>
          <a:p>
            <a:pPr marL="742950" lvl="1" indent="-285750">
              <a:spcAft>
                <a:spcPts val="1200"/>
              </a:spcAft>
              <a:buFontTx/>
              <a:buChar char="-"/>
            </a:pPr>
            <a:r>
              <a:rPr lang="en-US" sz="2400" dirty="0"/>
              <a:t>3-fold cross validation to determine how they can predict publisher and alignment for the power dataset, the rating statistics dataset, and the combined dataset.</a:t>
            </a:r>
          </a:p>
          <a:p>
            <a:pPr marL="742950" lvl="1" indent="-285750">
              <a:spcAft>
                <a:spcPts val="1200"/>
              </a:spcAft>
              <a:buFontTx/>
              <a:buChar char="-"/>
            </a:pPr>
            <a:r>
              <a:rPr lang="en-US" sz="2400" dirty="0"/>
              <a:t>SVM algorithm yielded the greatest percent of classification accuracy.</a:t>
            </a:r>
          </a:p>
          <a:p>
            <a:pPr marL="742950" lvl="1" indent="-285750">
              <a:spcAft>
                <a:spcPts val="1200"/>
              </a:spcAft>
              <a:buFontTx/>
              <a:buChar char="-"/>
            </a:pPr>
            <a:endParaRPr lang="en-US" sz="2400" dirty="0"/>
          </a:p>
          <a:p>
            <a:pPr marL="742950" lvl="1" indent="-285750">
              <a:spcAft>
                <a:spcPts val="1200"/>
              </a:spcAft>
              <a:buFontTx/>
              <a:buChar char="-"/>
            </a:pPr>
            <a:endParaRPr lang="en-US" sz="2400" dirty="0"/>
          </a:p>
        </p:txBody>
      </p:sp>
      <p:sp>
        <p:nvSpPr>
          <p:cNvPr id="11" name="TextBox 10">
            <a:extLst>
              <a:ext uri="{FF2B5EF4-FFF2-40B4-BE49-F238E27FC236}">
                <a16:creationId xmlns:a16="http://schemas.microsoft.com/office/drawing/2014/main" id="{2B9D8349-D504-41D0-BDED-5C3B31E9C827}"/>
              </a:ext>
            </a:extLst>
          </p:cNvPr>
          <p:cNvSpPr txBox="1"/>
          <p:nvPr/>
        </p:nvSpPr>
        <p:spPr>
          <a:xfrm>
            <a:off x="914400" y="1663963"/>
            <a:ext cx="10850880" cy="830997"/>
          </a:xfrm>
          <a:prstGeom prst="rect">
            <a:avLst/>
          </a:prstGeom>
          <a:noFill/>
        </p:spPr>
        <p:txBody>
          <a:bodyPr wrap="square" rtlCol="0">
            <a:spAutoFit/>
          </a:bodyPr>
          <a:lstStyle/>
          <a:p>
            <a:r>
              <a:rPr lang="en-US" sz="2400" dirty="0"/>
              <a:t>Using SVM, kNN, Random Forest, and Naïve Bayes to determine which model is most accurate in classifying the characters.</a:t>
            </a:r>
          </a:p>
        </p:txBody>
      </p:sp>
      <p:graphicFrame>
        <p:nvGraphicFramePr>
          <p:cNvPr id="3" name="Table 2">
            <a:extLst>
              <a:ext uri="{FF2B5EF4-FFF2-40B4-BE49-F238E27FC236}">
                <a16:creationId xmlns:a16="http://schemas.microsoft.com/office/drawing/2014/main" id="{5904AE90-4F33-466E-B032-F1C59A17BDDF}"/>
              </a:ext>
            </a:extLst>
          </p:cNvPr>
          <p:cNvGraphicFramePr>
            <a:graphicFrameLocks noGrp="1"/>
          </p:cNvGraphicFramePr>
          <p:nvPr>
            <p:extLst>
              <p:ext uri="{D42A27DB-BD31-4B8C-83A1-F6EECF244321}">
                <p14:modId xmlns:p14="http://schemas.microsoft.com/office/powerpoint/2010/main" val="3201400238"/>
              </p:ext>
            </p:extLst>
          </p:nvPr>
        </p:nvGraphicFramePr>
        <p:xfrm>
          <a:off x="4305993" y="2942319"/>
          <a:ext cx="7459287" cy="3375354"/>
        </p:xfrm>
        <a:graphic>
          <a:graphicData uri="http://schemas.openxmlformats.org/drawingml/2006/table">
            <a:tbl>
              <a:tblPr firstRow="1" firstCol="1" bandRow="1">
                <a:tableStyleId>{5C22544A-7EE6-4342-B048-85BDC9FD1C3A}</a:tableStyleId>
              </a:tblPr>
              <a:tblGrid>
                <a:gridCol w="6086918">
                  <a:extLst>
                    <a:ext uri="{9D8B030D-6E8A-4147-A177-3AD203B41FA5}">
                      <a16:colId xmlns:a16="http://schemas.microsoft.com/office/drawing/2014/main" val="2075309787"/>
                    </a:ext>
                  </a:extLst>
                </a:gridCol>
                <a:gridCol w="1372369">
                  <a:extLst>
                    <a:ext uri="{9D8B030D-6E8A-4147-A177-3AD203B41FA5}">
                      <a16:colId xmlns:a16="http://schemas.microsoft.com/office/drawing/2014/main" val="1281302697"/>
                    </a:ext>
                  </a:extLst>
                </a:gridCol>
              </a:tblGrid>
              <a:tr h="1125118">
                <a:tc>
                  <a:txBody>
                    <a:bodyPr/>
                    <a:lstStyle/>
                    <a:p>
                      <a:pPr marL="0" marR="0">
                        <a:lnSpc>
                          <a:spcPct val="150000"/>
                        </a:lnSpc>
                        <a:spcBef>
                          <a:spcPts val="0"/>
                        </a:spcBef>
                        <a:spcAft>
                          <a:spcPts val="0"/>
                        </a:spcAft>
                      </a:pPr>
                      <a:r>
                        <a:rPr lang="en-US" sz="2000" dirty="0">
                          <a:effectLst/>
                        </a:rPr>
                        <a:t>Experiment</a:t>
                      </a:r>
                      <a:endParaRPr lang="en-US"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50000"/>
                        </a:lnSpc>
                        <a:spcBef>
                          <a:spcPts val="0"/>
                        </a:spcBef>
                        <a:spcAft>
                          <a:spcPts val="0"/>
                        </a:spcAft>
                      </a:pPr>
                      <a:r>
                        <a:rPr lang="en-US" sz="2000" dirty="0">
                          <a:effectLst/>
                        </a:rPr>
                        <a:t>SVM CA</a:t>
                      </a:r>
                      <a:endParaRPr lang="en-US"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086230641"/>
                  </a:ext>
                </a:extLst>
              </a:tr>
              <a:tr h="1125118">
                <a:tc>
                  <a:txBody>
                    <a:bodyPr/>
                    <a:lstStyle/>
                    <a:p>
                      <a:pPr marL="0" marR="0">
                        <a:lnSpc>
                          <a:spcPct val="150000"/>
                        </a:lnSpc>
                        <a:spcBef>
                          <a:spcPts val="0"/>
                        </a:spcBef>
                        <a:spcAft>
                          <a:spcPts val="0"/>
                        </a:spcAft>
                      </a:pPr>
                      <a:r>
                        <a:rPr lang="en-US" sz="2000" dirty="0">
                          <a:effectLst/>
                        </a:rPr>
                        <a:t>Experiment 5: Predict Publisher with Master Dataset</a:t>
                      </a:r>
                      <a:endParaRPr lang="en-US"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50000"/>
                        </a:lnSpc>
                        <a:spcBef>
                          <a:spcPts val="0"/>
                        </a:spcBef>
                        <a:spcAft>
                          <a:spcPts val="0"/>
                        </a:spcAft>
                      </a:pPr>
                      <a:r>
                        <a:rPr lang="en-US" sz="2000" dirty="0">
                          <a:effectLst/>
                        </a:rPr>
                        <a:t>69.1%</a:t>
                      </a:r>
                      <a:endParaRPr lang="en-US"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56507824"/>
                  </a:ext>
                </a:extLst>
              </a:tr>
              <a:tr h="1125118">
                <a:tc>
                  <a:txBody>
                    <a:bodyPr/>
                    <a:lstStyle/>
                    <a:p>
                      <a:pPr marL="0" marR="0">
                        <a:lnSpc>
                          <a:spcPct val="150000"/>
                        </a:lnSpc>
                        <a:spcBef>
                          <a:spcPts val="0"/>
                        </a:spcBef>
                        <a:spcAft>
                          <a:spcPts val="0"/>
                        </a:spcAft>
                      </a:pPr>
                      <a:r>
                        <a:rPr lang="en-US" sz="2000" dirty="0">
                          <a:effectLst/>
                        </a:rPr>
                        <a:t>Experiment 6: Predict Alignment with Master Dataset</a:t>
                      </a:r>
                      <a:endParaRPr lang="en-US"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50000"/>
                        </a:lnSpc>
                        <a:spcBef>
                          <a:spcPts val="0"/>
                        </a:spcBef>
                        <a:spcAft>
                          <a:spcPts val="0"/>
                        </a:spcAft>
                      </a:pPr>
                      <a:r>
                        <a:rPr lang="en-US" sz="2000" dirty="0">
                          <a:effectLst/>
                        </a:rPr>
                        <a:t>68.2%</a:t>
                      </a:r>
                      <a:endParaRPr lang="en-US" sz="2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213044717"/>
                  </a:ext>
                </a:extLst>
              </a:tr>
            </a:tbl>
          </a:graphicData>
        </a:graphic>
      </p:graphicFrame>
    </p:spTree>
    <p:extLst>
      <p:ext uri="{BB962C8B-B14F-4D97-AF65-F5344CB8AC3E}">
        <p14:creationId xmlns:p14="http://schemas.microsoft.com/office/powerpoint/2010/main" val="9949789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D6C59-E5CB-4D5D-A5BF-2E16A53766DD}"/>
              </a:ext>
            </a:extLst>
          </p:cNvPr>
          <p:cNvSpPr>
            <a:spLocks noGrp="1"/>
          </p:cNvSpPr>
          <p:nvPr>
            <p:ph type="title"/>
          </p:nvPr>
        </p:nvSpPr>
        <p:spPr>
          <a:xfrm>
            <a:off x="1028700" y="914400"/>
            <a:ext cx="10134600" cy="640789"/>
          </a:xfrm>
        </p:spPr>
        <p:txBody>
          <a:bodyPr/>
          <a:lstStyle/>
          <a:p>
            <a:r>
              <a:rPr lang="en-US" sz="3200" dirty="0"/>
              <a:t>Lea</a:t>
            </a:r>
            <a:r>
              <a:rPr lang="en-US" dirty="0"/>
              <a:t>rning Outcomes</a:t>
            </a:r>
            <a:endParaRPr lang="en-US" sz="3200" dirty="0"/>
          </a:p>
        </p:txBody>
      </p:sp>
      <p:sp>
        <p:nvSpPr>
          <p:cNvPr id="3" name="Content Placeholder 2">
            <a:extLst>
              <a:ext uri="{FF2B5EF4-FFF2-40B4-BE49-F238E27FC236}">
                <a16:creationId xmlns:a16="http://schemas.microsoft.com/office/drawing/2014/main" id="{14E69472-CE33-4A40-8B20-6BB6D4372A89}"/>
              </a:ext>
            </a:extLst>
          </p:cNvPr>
          <p:cNvSpPr>
            <a:spLocks noGrp="1"/>
          </p:cNvSpPr>
          <p:nvPr>
            <p:ph idx="1"/>
          </p:nvPr>
        </p:nvSpPr>
        <p:spPr>
          <a:xfrm>
            <a:off x="689610" y="2042160"/>
            <a:ext cx="10812780" cy="3901440"/>
          </a:xfrm>
        </p:spPr>
        <p:txBody>
          <a:bodyPr>
            <a:normAutofit/>
          </a:bodyPr>
          <a:lstStyle/>
          <a:p>
            <a:pPr marL="342900" indent="-342900">
              <a:buFont typeface="Arial" panose="020B0604020202020204" pitchFamily="34" charset="0"/>
              <a:buChar char="•"/>
            </a:pPr>
            <a:r>
              <a:rPr lang="en-US" sz="2400" dirty="0"/>
              <a:t>Document, analyze, and translate data mining needs into technical designs and solutions.</a:t>
            </a:r>
          </a:p>
          <a:p>
            <a:pPr marL="342900" indent="-342900">
              <a:buFont typeface="Arial" panose="020B0604020202020204" pitchFamily="34" charset="0"/>
              <a:buChar char="•"/>
            </a:pPr>
            <a:r>
              <a:rPr lang="en-US" sz="2400" dirty="0"/>
              <a:t>Apply data mining concepts, algorithms, and evaluation methods to real-world problems.</a:t>
            </a:r>
          </a:p>
          <a:p>
            <a:pPr marL="342900" indent="-342900">
              <a:buFont typeface="Arial" panose="020B0604020202020204" pitchFamily="34" charset="0"/>
              <a:buChar char="•"/>
            </a:pPr>
            <a:r>
              <a:rPr lang="en-US" sz="2400" dirty="0"/>
              <a:t>Employ data storytelling and dive into the data, find useful patterns, and articulate what patterns have been found, how they are found, and why they are valuable and trustworthy.</a:t>
            </a:r>
          </a:p>
        </p:txBody>
      </p:sp>
      <p:pic>
        <p:nvPicPr>
          <p:cNvPr id="1026" name="Picture 2">
            <a:extLst>
              <a:ext uri="{FF2B5EF4-FFF2-40B4-BE49-F238E27FC236}">
                <a16:creationId xmlns:a16="http://schemas.microsoft.com/office/drawing/2014/main" id="{3A20D8A3-27DF-4653-9564-3ABCC0FA4979}"/>
              </a:ext>
            </a:extLst>
          </p:cNvPr>
          <p:cNvPicPr>
            <a:picLocks noChangeAspect="1" noChangeArrowheads="1"/>
          </p:cNvPicPr>
          <p:nvPr/>
        </p:nvPicPr>
        <p:blipFill>
          <a:blip r:embed="rId3">
            <a:alphaModFix amt="20000"/>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5410198" y="-451185"/>
            <a:ext cx="7760369" cy="776036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60E6E797-B952-4CF3-BB8F-58CC34365F01}"/>
              </a:ext>
            </a:extLst>
          </p:cNvPr>
          <p:cNvPicPr>
            <a:picLocks noChangeAspect="1" noChangeArrowheads="1"/>
          </p:cNvPicPr>
          <p:nvPr/>
        </p:nvPicPr>
        <p:blipFill>
          <a:blip r:embed="rId5">
            <a:alphaModFix amt="20000"/>
            <a:extLst>
              <a:ext uri="{BEBA8EAE-BF5A-486C-A8C5-ECC9F3942E4B}">
                <a14:imgProps xmlns:a14="http://schemas.microsoft.com/office/drawing/2010/main">
                  <a14:imgLayer r:embed="rId6">
                    <a14:imgEffect>
                      <a14:backgroundRemoval t="7680" b="89939" l="7609" r="90000">
                        <a14:foregroundMark x1="20217" y1="7757" x2="20217" y2="7757"/>
                        <a14:foregroundMark x1="7609" y1="28571" x2="7609" y2="28571"/>
                      </a14:backgroundRemoval>
                    </a14:imgEffect>
                  </a14:imgLayer>
                </a14:imgProps>
              </a:ext>
              <a:ext uri="{28A0092B-C50C-407E-A947-70E740481C1C}">
                <a14:useLocalDpi xmlns:a14="http://schemas.microsoft.com/office/drawing/2010/main" val="0"/>
              </a:ext>
            </a:extLst>
          </a:blip>
          <a:srcRect/>
          <a:stretch>
            <a:fillRect/>
          </a:stretch>
        </p:blipFill>
        <p:spPr bwMode="auto">
          <a:xfrm>
            <a:off x="2901867" y="1843946"/>
            <a:ext cx="3747565" cy="53028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21746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D6C59-E5CB-4D5D-A5BF-2E16A53766DD}"/>
              </a:ext>
            </a:extLst>
          </p:cNvPr>
          <p:cNvSpPr>
            <a:spLocks noGrp="1"/>
          </p:cNvSpPr>
          <p:nvPr>
            <p:ph type="title"/>
          </p:nvPr>
        </p:nvSpPr>
        <p:spPr>
          <a:xfrm>
            <a:off x="1028700" y="914400"/>
            <a:ext cx="10134600" cy="640789"/>
          </a:xfrm>
        </p:spPr>
        <p:txBody>
          <a:bodyPr>
            <a:normAutofit fontScale="90000"/>
          </a:bodyPr>
          <a:lstStyle/>
          <a:p>
            <a:pPr marL="0" marR="0">
              <a:lnSpc>
                <a:spcPct val="200000"/>
              </a:lnSpc>
              <a:spcBef>
                <a:spcPts val="0"/>
              </a:spcBef>
              <a:spcAft>
                <a:spcPts val="0"/>
              </a:spcAft>
            </a:pPr>
            <a:r>
              <a:rPr lang="en-US" dirty="0"/>
              <a:t>IST 652: Scripting for Data Analysis</a:t>
            </a:r>
          </a:p>
        </p:txBody>
      </p:sp>
      <p:sp>
        <p:nvSpPr>
          <p:cNvPr id="3" name="Content Placeholder 2">
            <a:extLst>
              <a:ext uri="{FF2B5EF4-FFF2-40B4-BE49-F238E27FC236}">
                <a16:creationId xmlns:a16="http://schemas.microsoft.com/office/drawing/2014/main" id="{14E69472-CE33-4A40-8B20-6BB6D4372A89}"/>
              </a:ext>
            </a:extLst>
          </p:cNvPr>
          <p:cNvSpPr>
            <a:spLocks noGrp="1"/>
          </p:cNvSpPr>
          <p:nvPr>
            <p:ph idx="1"/>
          </p:nvPr>
        </p:nvSpPr>
        <p:spPr>
          <a:xfrm>
            <a:off x="807720" y="1950720"/>
            <a:ext cx="10576560" cy="3992880"/>
          </a:xfrm>
        </p:spPr>
        <p:txBody>
          <a:bodyPr>
            <a:normAutofit/>
          </a:bodyPr>
          <a:lstStyle/>
          <a:p>
            <a:pPr>
              <a:spcAft>
                <a:spcPts val="600"/>
              </a:spcAft>
            </a:pPr>
            <a:r>
              <a:rPr lang="en-US" sz="2400" b="1" dirty="0"/>
              <a:t>Goal: </a:t>
            </a:r>
            <a:r>
              <a:rPr lang="en-US" sz="2400" dirty="0"/>
              <a:t>Comprehend the tools and skills of scripting to utilize data science while solving real-world problems by analysis or visualization. </a:t>
            </a:r>
          </a:p>
          <a:p>
            <a:pPr>
              <a:spcAft>
                <a:spcPts val="600"/>
              </a:spcAft>
            </a:pPr>
            <a:r>
              <a:rPr lang="en-US" sz="2400" b="1" dirty="0"/>
              <a:t>Professor: </a:t>
            </a:r>
            <a:r>
              <a:rPr lang="en-US" sz="2400" dirty="0"/>
              <a:t>Dr. Debbie Landowski</a:t>
            </a:r>
          </a:p>
          <a:p>
            <a:pPr>
              <a:spcAft>
                <a:spcPts val="600"/>
              </a:spcAft>
            </a:pPr>
            <a:r>
              <a:rPr lang="en-US" sz="2400" b="1" dirty="0"/>
              <a:t>Date: </a:t>
            </a:r>
            <a:r>
              <a:rPr lang="en-US" sz="2400" dirty="0"/>
              <a:t>Summer 2021</a:t>
            </a:r>
          </a:p>
          <a:p>
            <a:pPr>
              <a:spcAft>
                <a:spcPts val="600"/>
              </a:spcAft>
            </a:pPr>
            <a:r>
              <a:rPr lang="en-US" sz="2400" b="1" dirty="0"/>
              <a:t>Software: </a:t>
            </a:r>
            <a:r>
              <a:rPr lang="en-US" sz="2400" dirty="0"/>
              <a:t>Python, Excel</a:t>
            </a:r>
          </a:p>
        </p:txBody>
      </p:sp>
      <p:pic>
        <p:nvPicPr>
          <p:cNvPr id="5" name="Picture 4" descr="Molecular glass structure">
            <a:extLst>
              <a:ext uri="{FF2B5EF4-FFF2-40B4-BE49-F238E27FC236}">
                <a16:creationId xmlns:a16="http://schemas.microsoft.com/office/drawing/2014/main" id="{AD33AA4E-6496-49B6-957D-25D1ADF6FE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71293" y="3429000"/>
            <a:ext cx="5403611" cy="3039531"/>
          </a:xfrm>
          <a:prstGeom prst="rect">
            <a:avLst/>
          </a:prstGeom>
        </p:spPr>
      </p:pic>
    </p:spTree>
    <p:extLst>
      <p:ext uri="{BB962C8B-B14F-4D97-AF65-F5344CB8AC3E}">
        <p14:creationId xmlns:p14="http://schemas.microsoft.com/office/powerpoint/2010/main" val="17352224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D6C59-E5CB-4D5D-A5BF-2E16A53766DD}"/>
              </a:ext>
            </a:extLst>
          </p:cNvPr>
          <p:cNvSpPr>
            <a:spLocks noGrp="1"/>
          </p:cNvSpPr>
          <p:nvPr>
            <p:ph type="title"/>
          </p:nvPr>
        </p:nvSpPr>
        <p:spPr>
          <a:xfrm>
            <a:off x="1028700" y="914400"/>
            <a:ext cx="10134600" cy="640789"/>
          </a:xfrm>
        </p:spPr>
        <p:txBody>
          <a:bodyPr>
            <a:normAutofit/>
          </a:bodyPr>
          <a:lstStyle/>
          <a:p>
            <a:r>
              <a:rPr lang="en-US" sz="3200" dirty="0"/>
              <a:t>Project: MLB Strikeou</a:t>
            </a:r>
            <a:r>
              <a:rPr lang="en-US" dirty="0"/>
              <a:t>t Investigation</a:t>
            </a:r>
            <a:endParaRPr lang="en-US" sz="3200" dirty="0"/>
          </a:p>
        </p:txBody>
      </p:sp>
      <p:sp>
        <p:nvSpPr>
          <p:cNvPr id="3" name="Content Placeholder 2">
            <a:extLst>
              <a:ext uri="{FF2B5EF4-FFF2-40B4-BE49-F238E27FC236}">
                <a16:creationId xmlns:a16="http://schemas.microsoft.com/office/drawing/2014/main" id="{14E69472-CE33-4A40-8B20-6BB6D4372A89}"/>
              </a:ext>
            </a:extLst>
          </p:cNvPr>
          <p:cNvSpPr>
            <a:spLocks noGrp="1"/>
          </p:cNvSpPr>
          <p:nvPr>
            <p:ph idx="1"/>
          </p:nvPr>
        </p:nvSpPr>
        <p:spPr>
          <a:xfrm>
            <a:off x="629654" y="1950719"/>
            <a:ext cx="10134600" cy="3627121"/>
          </a:xfrm>
        </p:spPr>
        <p:txBody>
          <a:bodyPr>
            <a:normAutofit lnSpcReduction="10000"/>
          </a:bodyPr>
          <a:lstStyle/>
          <a:p>
            <a:pPr>
              <a:spcAft>
                <a:spcPts val="600"/>
              </a:spcAft>
            </a:pPr>
            <a:r>
              <a:rPr lang="en-US" sz="2400" b="1" dirty="0"/>
              <a:t>Purpose:</a:t>
            </a:r>
            <a:r>
              <a:rPr lang="en-US" sz="2400" dirty="0"/>
              <a:t> Collaborate with peers to write Python scripts to </a:t>
            </a:r>
          </a:p>
          <a:p>
            <a:pPr>
              <a:spcBef>
                <a:spcPts val="0"/>
              </a:spcBef>
            </a:pPr>
            <a:r>
              <a:rPr lang="en-US" sz="2400" dirty="0"/>
              <a:t>investigate data and communicate findings utilizing the techniques for processing data. This is demonstrated using baseball metrics from the pybaseball package analyzing strikeouts throughout history. </a:t>
            </a:r>
          </a:p>
          <a:p>
            <a:pPr>
              <a:spcAft>
                <a:spcPts val="600"/>
              </a:spcAft>
            </a:pPr>
            <a:r>
              <a:rPr lang="en-US" sz="2400" b="1" dirty="0"/>
              <a:t>Data Source: </a:t>
            </a:r>
            <a:r>
              <a:rPr lang="en-US" sz="2400" dirty="0">
                <a:hlinkClick r:id="rId3"/>
              </a:rPr>
              <a:t>https://pypi.org/project/pybaseball/</a:t>
            </a:r>
            <a:endParaRPr lang="en-US" sz="2400" dirty="0"/>
          </a:p>
          <a:p>
            <a:pPr>
              <a:spcAft>
                <a:spcPts val="600"/>
              </a:spcAft>
            </a:pPr>
            <a:r>
              <a:rPr lang="en-US" sz="2400" b="1" dirty="0"/>
              <a:t>Deliverable: </a:t>
            </a:r>
            <a:r>
              <a:rPr lang="en-US" sz="2400" dirty="0"/>
              <a:t>Comprehensive report detailing an initial plan for the group project. Complete with the demonstration of written Python scripts to access, prepare and use data to produce data summaries, lists, and other structures. </a:t>
            </a:r>
          </a:p>
        </p:txBody>
      </p:sp>
      <p:pic>
        <p:nvPicPr>
          <p:cNvPr id="5" name="Picture 4" descr="Baseball on home plate">
            <a:extLst>
              <a:ext uri="{FF2B5EF4-FFF2-40B4-BE49-F238E27FC236}">
                <a16:creationId xmlns:a16="http://schemas.microsoft.com/office/drawing/2014/main" id="{17A6C5B5-4044-4554-BCB6-976955169E8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06961" y="169146"/>
            <a:ext cx="2838873" cy="2222028"/>
          </a:xfrm>
          <a:prstGeom prst="rect">
            <a:avLst/>
          </a:prstGeom>
        </p:spPr>
      </p:pic>
    </p:spTree>
    <p:extLst>
      <p:ext uri="{BB962C8B-B14F-4D97-AF65-F5344CB8AC3E}">
        <p14:creationId xmlns:p14="http://schemas.microsoft.com/office/powerpoint/2010/main" val="42395935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3419" y="522285"/>
            <a:ext cx="3044950" cy="1627792"/>
          </a:xfrm>
        </p:spPr>
        <p:txBody>
          <a:bodyPr vert="horz" lIns="274320" tIns="182880" rIns="274320" bIns="182880" rtlCol="0" anchor="ctr" anchorCtr="1">
            <a:normAutofit/>
          </a:bodyPr>
          <a:lstStyle/>
          <a:p>
            <a:r>
              <a:rPr lang="en-US" dirty="0"/>
              <a:t>History</a:t>
            </a:r>
          </a:p>
        </p:txBody>
      </p:sp>
      <p:sp>
        <p:nvSpPr>
          <p:cNvPr id="3" name="Content Placeholder 2"/>
          <p:cNvSpPr>
            <a:spLocks noGrp="1"/>
          </p:cNvSpPr>
          <p:nvPr>
            <p:ph idx="1"/>
          </p:nvPr>
        </p:nvSpPr>
        <p:spPr>
          <a:xfrm>
            <a:off x="1121822" y="4352544"/>
            <a:ext cx="2410650" cy="1239894"/>
          </a:xfrm>
        </p:spPr>
        <p:txBody>
          <a:bodyPr vert="horz" lIns="91440" tIns="45720" rIns="91440" bIns="45720" rtlCol="0">
            <a:normAutofit fontScale="77500" lnSpcReduction="20000"/>
          </a:bodyPr>
          <a:lstStyle/>
          <a:p>
            <a:pPr marL="0" indent="0" algn="ctr">
              <a:buNone/>
            </a:pPr>
            <a:r>
              <a:rPr lang="en-US" kern="1200" dirty="0">
                <a:solidFill>
                  <a:srgbClr val="FFFFFF"/>
                </a:solidFill>
                <a:latin typeface="+mn-lt"/>
                <a:ea typeface="+mn-ea"/>
                <a:cs typeface="+mn-cs"/>
              </a:rPr>
              <a:t>An overview of how Strikeouts per game has changed based on significant events over the past 70 years.</a:t>
            </a:r>
          </a:p>
        </p:txBody>
      </p:sp>
      <p:pic>
        <p:nvPicPr>
          <p:cNvPr id="10" name="Picture 9">
            <a:extLst>
              <a:ext uri="{FF2B5EF4-FFF2-40B4-BE49-F238E27FC236}">
                <a16:creationId xmlns:a16="http://schemas.microsoft.com/office/drawing/2014/main" id="{A5D8129B-67B5-49D0-BD49-84D562053C7F}"/>
              </a:ext>
            </a:extLst>
          </p:cNvPr>
          <p:cNvPicPr/>
          <p:nvPr/>
        </p:nvPicPr>
        <p:blipFill>
          <a:blip r:embed="rId3">
            <a:extLst>
              <a:ext uri="{28A0092B-C50C-407E-A947-70E740481C1C}">
                <a14:useLocalDpi xmlns:a14="http://schemas.microsoft.com/office/drawing/2010/main" val="0"/>
              </a:ext>
            </a:extLst>
          </a:blip>
          <a:stretch>
            <a:fillRect/>
          </a:stretch>
        </p:blipFill>
        <p:spPr>
          <a:xfrm>
            <a:off x="4304879" y="122791"/>
            <a:ext cx="8355724" cy="5628903"/>
          </a:xfrm>
          <a:prstGeom prst="rect">
            <a:avLst/>
          </a:prstGeom>
        </p:spPr>
      </p:pic>
      <p:grpSp>
        <p:nvGrpSpPr>
          <p:cNvPr id="8" name="Group 7">
            <a:extLst>
              <a:ext uri="{FF2B5EF4-FFF2-40B4-BE49-F238E27FC236}">
                <a16:creationId xmlns:a16="http://schemas.microsoft.com/office/drawing/2014/main" id="{C4D8B36A-A16A-4BCE-8FE6-A3302CB29D64}"/>
              </a:ext>
            </a:extLst>
          </p:cNvPr>
          <p:cNvGrpSpPr/>
          <p:nvPr/>
        </p:nvGrpSpPr>
        <p:grpSpPr>
          <a:xfrm>
            <a:off x="11258616" y="1124383"/>
            <a:ext cx="941900" cy="5624775"/>
            <a:chOff x="12380439" y="1106306"/>
            <a:chExt cx="941900" cy="3858278"/>
          </a:xfrm>
        </p:grpSpPr>
        <p:cxnSp>
          <p:nvCxnSpPr>
            <p:cNvPr id="6" name="Straight Connector 5">
              <a:extLst>
                <a:ext uri="{FF2B5EF4-FFF2-40B4-BE49-F238E27FC236}">
                  <a16:creationId xmlns:a16="http://schemas.microsoft.com/office/drawing/2014/main" id="{44325396-36D2-4588-8A38-5A1C90AB632C}"/>
                </a:ext>
              </a:extLst>
            </p:cNvPr>
            <p:cNvCxnSpPr/>
            <p:nvPr/>
          </p:nvCxnSpPr>
          <p:spPr>
            <a:xfrm>
              <a:off x="12964406" y="1106306"/>
              <a:ext cx="0" cy="2926358"/>
            </a:xfrm>
            <a:prstGeom prst="line">
              <a:avLst/>
            </a:prstGeom>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8C9A9665-23EA-4212-854E-E74DD2B136C9}"/>
                </a:ext>
              </a:extLst>
            </p:cNvPr>
            <p:cNvSpPr/>
            <p:nvPr/>
          </p:nvSpPr>
          <p:spPr>
            <a:xfrm>
              <a:off x="12380439" y="4029832"/>
              <a:ext cx="941900" cy="934752"/>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Changes with Substance policy 2021 Season</a:t>
              </a:r>
            </a:p>
          </p:txBody>
        </p:sp>
      </p:grpSp>
      <p:grpSp>
        <p:nvGrpSpPr>
          <p:cNvPr id="18" name="Group 17">
            <a:extLst>
              <a:ext uri="{FF2B5EF4-FFF2-40B4-BE49-F238E27FC236}">
                <a16:creationId xmlns:a16="http://schemas.microsoft.com/office/drawing/2014/main" id="{942CC38E-C8EB-4C28-A175-739C7378C29A}"/>
              </a:ext>
            </a:extLst>
          </p:cNvPr>
          <p:cNvGrpSpPr/>
          <p:nvPr/>
        </p:nvGrpSpPr>
        <p:grpSpPr>
          <a:xfrm>
            <a:off x="10202105" y="2150077"/>
            <a:ext cx="941900" cy="4585133"/>
            <a:chOff x="12380439" y="1819442"/>
            <a:chExt cx="941900" cy="3145142"/>
          </a:xfrm>
        </p:grpSpPr>
        <p:cxnSp>
          <p:nvCxnSpPr>
            <p:cNvPr id="19" name="Straight Connector 18">
              <a:extLst>
                <a:ext uri="{FF2B5EF4-FFF2-40B4-BE49-F238E27FC236}">
                  <a16:creationId xmlns:a16="http://schemas.microsoft.com/office/drawing/2014/main" id="{4B60AAB2-521B-4137-BA15-542EFE662D94}"/>
                </a:ext>
              </a:extLst>
            </p:cNvPr>
            <p:cNvCxnSpPr>
              <a:cxnSpLocks/>
            </p:cNvCxnSpPr>
            <p:nvPr/>
          </p:nvCxnSpPr>
          <p:spPr>
            <a:xfrm>
              <a:off x="12964406" y="1819442"/>
              <a:ext cx="0" cy="2213222"/>
            </a:xfrm>
            <a:prstGeom prst="line">
              <a:avLst/>
            </a:prstGeom>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12802AD2-E8F7-4821-BB14-D82311695004}"/>
                </a:ext>
              </a:extLst>
            </p:cNvPr>
            <p:cNvSpPr/>
            <p:nvPr/>
          </p:nvSpPr>
          <p:spPr>
            <a:xfrm>
              <a:off x="12380439" y="4029832"/>
              <a:ext cx="941900" cy="934752"/>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Mitchell report on steroids</a:t>
              </a:r>
            </a:p>
          </p:txBody>
        </p:sp>
      </p:grpSp>
      <p:grpSp>
        <p:nvGrpSpPr>
          <p:cNvPr id="21" name="Group 20">
            <a:extLst>
              <a:ext uri="{FF2B5EF4-FFF2-40B4-BE49-F238E27FC236}">
                <a16:creationId xmlns:a16="http://schemas.microsoft.com/office/drawing/2014/main" id="{899E5EA1-FEF0-4226-BB2C-F465BD2194AC}"/>
              </a:ext>
            </a:extLst>
          </p:cNvPr>
          <p:cNvGrpSpPr/>
          <p:nvPr/>
        </p:nvGrpSpPr>
        <p:grpSpPr>
          <a:xfrm>
            <a:off x="6955460" y="2937242"/>
            <a:ext cx="1051715" cy="3797968"/>
            <a:chOff x="12380438" y="2359393"/>
            <a:chExt cx="1051715" cy="2605191"/>
          </a:xfrm>
        </p:grpSpPr>
        <p:cxnSp>
          <p:nvCxnSpPr>
            <p:cNvPr id="22" name="Straight Connector 21">
              <a:extLst>
                <a:ext uri="{FF2B5EF4-FFF2-40B4-BE49-F238E27FC236}">
                  <a16:creationId xmlns:a16="http://schemas.microsoft.com/office/drawing/2014/main" id="{504F9E7A-6735-464B-8E09-1C604F1D09DB}"/>
                </a:ext>
              </a:extLst>
            </p:cNvPr>
            <p:cNvCxnSpPr>
              <a:cxnSpLocks/>
            </p:cNvCxnSpPr>
            <p:nvPr/>
          </p:nvCxnSpPr>
          <p:spPr>
            <a:xfrm>
              <a:off x="12964406" y="2359393"/>
              <a:ext cx="0" cy="1673271"/>
            </a:xfrm>
            <a:prstGeom prst="line">
              <a:avLst/>
            </a:prstGeom>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4B181C97-16E8-4B40-8567-EC67C5A6A183}"/>
                </a:ext>
              </a:extLst>
            </p:cNvPr>
            <p:cNvSpPr/>
            <p:nvPr/>
          </p:nvSpPr>
          <p:spPr>
            <a:xfrm>
              <a:off x="12380438" y="4029832"/>
              <a:ext cx="1051715" cy="934752"/>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Designated hitter rule took effect</a:t>
              </a:r>
            </a:p>
          </p:txBody>
        </p:sp>
      </p:grpSp>
      <p:grpSp>
        <p:nvGrpSpPr>
          <p:cNvPr id="25" name="Group 24">
            <a:extLst>
              <a:ext uri="{FF2B5EF4-FFF2-40B4-BE49-F238E27FC236}">
                <a16:creationId xmlns:a16="http://schemas.microsoft.com/office/drawing/2014/main" id="{CD8EE4E4-6EFF-4625-B798-18B1C3DAC88E}"/>
              </a:ext>
            </a:extLst>
          </p:cNvPr>
          <p:cNvGrpSpPr/>
          <p:nvPr/>
        </p:nvGrpSpPr>
        <p:grpSpPr>
          <a:xfrm>
            <a:off x="6026128" y="2755557"/>
            <a:ext cx="802154" cy="3974235"/>
            <a:chOff x="12560127" y="2237224"/>
            <a:chExt cx="802154" cy="2726100"/>
          </a:xfrm>
        </p:grpSpPr>
        <p:cxnSp>
          <p:nvCxnSpPr>
            <p:cNvPr id="26" name="Straight Connector 25">
              <a:extLst>
                <a:ext uri="{FF2B5EF4-FFF2-40B4-BE49-F238E27FC236}">
                  <a16:creationId xmlns:a16="http://schemas.microsoft.com/office/drawing/2014/main" id="{F2AFCA4A-146D-41E8-9737-2E096FE617A5}"/>
                </a:ext>
              </a:extLst>
            </p:cNvPr>
            <p:cNvCxnSpPr>
              <a:cxnSpLocks/>
            </p:cNvCxnSpPr>
            <p:nvPr/>
          </p:nvCxnSpPr>
          <p:spPr>
            <a:xfrm>
              <a:off x="12964406" y="2237224"/>
              <a:ext cx="0" cy="1795440"/>
            </a:xfrm>
            <a:prstGeom prst="line">
              <a:avLst/>
            </a:prstGeom>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8895790B-0B37-4A25-BB9D-89F770D910E7}"/>
                </a:ext>
              </a:extLst>
            </p:cNvPr>
            <p:cNvSpPr/>
            <p:nvPr/>
          </p:nvSpPr>
          <p:spPr>
            <a:xfrm>
              <a:off x="12560127" y="4028572"/>
              <a:ext cx="802154" cy="934752"/>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Strike zone enlarged 1963-68</a:t>
              </a:r>
            </a:p>
          </p:txBody>
        </p:sp>
      </p:grpSp>
      <p:sp>
        <p:nvSpPr>
          <p:cNvPr id="5" name="TextBox 4">
            <a:extLst>
              <a:ext uri="{FF2B5EF4-FFF2-40B4-BE49-F238E27FC236}">
                <a16:creationId xmlns:a16="http://schemas.microsoft.com/office/drawing/2014/main" id="{73959B7C-6C99-4B6C-9AE7-B0504B479029}"/>
              </a:ext>
            </a:extLst>
          </p:cNvPr>
          <p:cNvSpPr txBox="1"/>
          <p:nvPr/>
        </p:nvSpPr>
        <p:spPr>
          <a:xfrm>
            <a:off x="406400" y="2057400"/>
            <a:ext cx="3950987" cy="2985433"/>
          </a:xfrm>
          <a:prstGeom prst="rect">
            <a:avLst/>
          </a:prstGeom>
          <a:noFill/>
        </p:spPr>
        <p:txBody>
          <a:bodyPr wrap="square" rtlCol="0">
            <a:spAutoFit/>
          </a:bodyPr>
          <a:lstStyle/>
          <a:p>
            <a:pPr marL="285750" indent="-285750">
              <a:spcAft>
                <a:spcPts val="1200"/>
              </a:spcAft>
              <a:buFont typeface="Arial" panose="020B0604020202020204" pitchFamily="34" charset="0"/>
              <a:buChar char="•"/>
            </a:pPr>
            <a:r>
              <a:rPr lang="en-US" sz="2400" dirty="0"/>
              <a:t>Over 70+ years of historical data in the MLB season. </a:t>
            </a:r>
          </a:p>
          <a:p>
            <a:pPr marL="285750" indent="-285750">
              <a:spcAft>
                <a:spcPts val="1200"/>
              </a:spcAft>
              <a:buFont typeface="Arial" panose="020B0604020202020204" pitchFamily="34" charset="0"/>
              <a:buChar char="•"/>
            </a:pPr>
            <a:r>
              <a:rPr lang="en-US" sz="2400" dirty="0"/>
              <a:t>More than 700,000 pitches are thrown in each season.</a:t>
            </a:r>
          </a:p>
          <a:p>
            <a:pPr marL="285750" indent="-285750">
              <a:spcAft>
                <a:spcPts val="1200"/>
              </a:spcAft>
              <a:buFont typeface="Arial" panose="020B0604020202020204" pitchFamily="34" charset="0"/>
              <a:buChar char="•"/>
            </a:pPr>
            <a:r>
              <a:rPr lang="en-US" sz="2400" dirty="0"/>
              <a:t>Strikeouts have risen significantly since 1980 and continue to increase.</a:t>
            </a:r>
          </a:p>
        </p:txBody>
      </p:sp>
    </p:spTree>
    <p:extLst>
      <p:ext uri="{BB962C8B-B14F-4D97-AF65-F5344CB8AC3E}">
        <p14:creationId xmlns:p14="http://schemas.microsoft.com/office/powerpoint/2010/main" val="21320191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831712-2D69-4BEE-B3BF-1DE0CD55D6AD}"/>
              </a:ext>
            </a:extLst>
          </p:cNvPr>
          <p:cNvSpPr>
            <a:spLocks noGrp="1"/>
          </p:cNvSpPr>
          <p:nvPr>
            <p:ph type="title"/>
          </p:nvPr>
        </p:nvSpPr>
        <p:spPr>
          <a:xfrm>
            <a:off x="1028700" y="-110845"/>
            <a:ext cx="10134600" cy="1288489"/>
          </a:xfrm>
        </p:spPr>
        <p:txBody>
          <a:bodyPr/>
          <a:lstStyle/>
          <a:p>
            <a:r>
              <a:rPr lang="en-US" dirty="0"/>
              <a:t>Who Am I?</a:t>
            </a:r>
          </a:p>
        </p:txBody>
      </p:sp>
      <p:sp>
        <p:nvSpPr>
          <p:cNvPr id="3" name="Content Placeholder 2">
            <a:extLst>
              <a:ext uri="{FF2B5EF4-FFF2-40B4-BE49-F238E27FC236}">
                <a16:creationId xmlns:a16="http://schemas.microsoft.com/office/drawing/2014/main" id="{A458E563-4F05-46E1-984C-A1DEB2739741}"/>
              </a:ext>
            </a:extLst>
          </p:cNvPr>
          <p:cNvSpPr>
            <a:spLocks noGrp="1"/>
          </p:cNvSpPr>
          <p:nvPr>
            <p:ph idx="1"/>
          </p:nvPr>
        </p:nvSpPr>
        <p:spPr>
          <a:xfrm>
            <a:off x="5318760" y="1526082"/>
            <a:ext cx="5844540" cy="3805836"/>
          </a:xfrm>
        </p:spPr>
        <p:txBody>
          <a:bodyPr>
            <a:normAutofit fontScale="85000" lnSpcReduction="20000"/>
          </a:bodyPr>
          <a:lstStyle/>
          <a:p>
            <a:pPr marL="342900" indent="-342900">
              <a:spcAft>
                <a:spcPts val="600"/>
              </a:spcAft>
              <a:buFont typeface="Arial" panose="020B0604020202020204" pitchFamily="34" charset="0"/>
              <a:buChar char="•"/>
            </a:pPr>
            <a:r>
              <a:rPr lang="en-US" dirty="0"/>
              <a:t>Undergraduate</a:t>
            </a:r>
          </a:p>
          <a:p>
            <a:pPr marL="617220" lvl="1" indent="-342900">
              <a:spcAft>
                <a:spcPts val="600"/>
              </a:spcAft>
            </a:pPr>
            <a:r>
              <a:rPr lang="en-US" dirty="0"/>
              <a:t>Graduate of  The University of Maryland, College Park School of Information Studies, Bachelor of Science in Information Science, May 2020. </a:t>
            </a:r>
          </a:p>
          <a:p>
            <a:pPr marL="342900" indent="-342900">
              <a:spcAft>
                <a:spcPts val="600"/>
              </a:spcAft>
              <a:buFont typeface="Arial" panose="020B0604020202020204" pitchFamily="34" charset="0"/>
              <a:buChar char="•"/>
            </a:pPr>
            <a:r>
              <a:rPr lang="en-US" dirty="0"/>
              <a:t>Masters</a:t>
            </a:r>
          </a:p>
          <a:p>
            <a:pPr marL="617220" lvl="1" indent="-342900">
              <a:spcAft>
                <a:spcPts val="600"/>
              </a:spcAft>
            </a:pPr>
            <a:r>
              <a:rPr lang="en-US" dirty="0"/>
              <a:t>Enrolled in Syracuse University Master of Applied Data Science Program, Fall 2020.</a:t>
            </a:r>
          </a:p>
          <a:p>
            <a:pPr marL="617220" lvl="1" indent="-342900">
              <a:spcAft>
                <a:spcPts val="600"/>
              </a:spcAft>
            </a:pPr>
            <a:r>
              <a:rPr lang="en-US" dirty="0"/>
              <a:t>Completion of Master of Applied Data Science Program, Spring 2022.</a:t>
            </a:r>
          </a:p>
          <a:p>
            <a:pPr marL="342900" indent="-342900">
              <a:lnSpc>
                <a:spcPct val="120000"/>
              </a:lnSpc>
              <a:spcAft>
                <a:spcPts val="600"/>
              </a:spcAft>
              <a:buFont typeface="Arial" panose="020B0604020202020204" pitchFamily="34" charset="0"/>
              <a:buChar char="•"/>
            </a:pPr>
            <a:r>
              <a:rPr lang="en-US" dirty="0"/>
              <a:t>Objective</a:t>
            </a:r>
          </a:p>
          <a:p>
            <a:pPr marL="617220" lvl="1" indent="-342900">
              <a:lnSpc>
                <a:spcPct val="120000"/>
              </a:lnSpc>
              <a:spcAft>
                <a:spcPts val="600"/>
              </a:spcAft>
            </a:pPr>
            <a:r>
              <a:rPr lang="en-US" dirty="0"/>
              <a:t>Expand the application for information and data science by digging deeper.</a:t>
            </a:r>
          </a:p>
        </p:txBody>
      </p:sp>
      <p:pic>
        <p:nvPicPr>
          <p:cNvPr id="5" name="Picture 4">
            <a:extLst>
              <a:ext uri="{FF2B5EF4-FFF2-40B4-BE49-F238E27FC236}">
                <a16:creationId xmlns:a16="http://schemas.microsoft.com/office/drawing/2014/main" id="{062A94F4-E9EA-4C62-8281-C9FF9D8B635A}"/>
              </a:ext>
            </a:extLst>
          </p:cNvPr>
          <p:cNvPicPr>
            <a:picLocks noChangeAspect="1"/>
          </p:cNvPicPr>
          <p:nvPr/>
        </p:nvPicPr>
        <p:blipFill>
          <a:blip r:embed="rId3">
            <a:grayscl/>
          </a:blip>
          <a:stretch>
            <a:fillRect/>
          </a:stretch>
        </p:blipFill>
        <p:spPr>
          <a:xfrm>
            <a:off x="739140" y="1439881"/>
            <a:ext cx="3192780" cy="4412494"/>
          </a:xfrm>
          <a:prstGeom prst="rect">
            <a:avLst/>
          </a:prstGeom>
        </p:spPr>
      </p:pic>
    </p:spTree>
    <p:extLst>
      <p:ext uri="{BB962C8B-B14F-4D97-AF65-F5344CB8AC3E}">
        <p14:creationId xmlns:p14="http://schemas.microsoft.com/office/powerpoint/2010/main" val="5261305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D6C59-E5CB-4D5D-A5BF-2E16A53766DD}"/>
              </a:ext>
            </a:extLst>
          </p:cNvPr>
          <p:cNvSpPr>
            <a:spLocks noGrp="1"/>
          </p:cNvSpPr>
          <p:nvPr>
            <p:ph type="title"/>
          </p:nvPr>
        </p:nvSpPr>
        <p:spPr>
          <a:xfrm>
            <a:off x="1028700" y="914400"/>
            <a:ext cx="10134600" cy="640789"/>
          </a:xfrm>
        </p:spPr>
        <p:txBody>
          <a:bodyPr/>
          <a:lstStyle/>
          <a:p>
            <a:r>
              <a:rPr lang="en-US" dirty="0"/>
              <a:t>Analysis</a:t>
            </a:r>
            <a:endParaRPr lang="en-US" sz="3200" dirty="0"/>
          </a:p>
        </p:txBody>
      </p:sp>
      <p:sp>
        <p:nvSpPr>
          <p:cNvPr id="11" name="TextBox 10">
            <a:extLst>
              <a:ext uri="{FF2B5EF4-FFF2-40B4-BE49-F238E27FC236}">
                <a16:creationId xmlns:a16="http://schemas.microsoft.com/office/drawing/2014/main" id="{2B9D8349-D504-41D0-BDED-5C3B31E9C827}"/>
              </a:ext>
            </a:extLst>
          </p:cNvPr>
          <p:cNvSpPr txBox="1"/>
          <p:nvPr/>
        </p:nvSpPr>
        <p:spPr>
          <a:xfrm>
            <a:off x="1028700" y="1663963"/>
            <a:ext cx="10736580" cy="830997"/>
          </a:xfrm>
          <a:prstGeom prst="rect">
            <a:avLst/>
          </a:prstGeom>
          <a:noFill/>
        </p:spPr>
        <p:txBody>
          <a:bodyPr wrap="square" rtlCol="0">
            <a:spAutoFit/>
          </a:bodyPr>
          <a:lstStyle/>
          <a:p>
            <a:r>
              <a:rPr lang="en-US" sz="2400" dirty="0"/>
              <a:t>The rise in strikeouts and homeruns can be attested to the way pitchers have gradually raised where they throw fastballs in the strike zone over the past 10 years. </a:t>
            </a:r>
          </a:p>
        </p:txBody>
      </p:sp>
      <p:pic>
        <p:nvPicPr>
          <p:cNvPr id="6" name="Picture 5" descr="Graphical user interface, application&#10;&#10;Description automatically generated">
            <a:extLst>
              <a:ext uri="{FF2B5EF4-FFF2-40B4-BE49-F238E27FC236}">
                <a16:creationId xmlns:a16="http://schemas.microsoft.com/office/drawing/2014/main" id="{4D3CED2F-4A8E-4A56-AC21-23124D31D205}"/>
              </a:ext>
            </a:extLst>
          </p:cNvPr>
          <p:cNvPicPr>
            <a:picLocks noChangeAspect="1"/>
          </p:cNvPicPr>
          <p:nvPr/>
        </p:nvPicPr>
        <p:blipFill>
          <a:blip r:embed="rId3"/>
          <a:stretch>
            <a:fillRect/>
          </a:stretch>
        </p:blipFill>
        <p:spPr>
          <a:xfrm>
            <a:off x="783615" y="2638732"/>
            <a:ext cx="10624769" cy="3304868"/>
          </a:xfrm>
          <a:prstGeom prst="rect">
            <a:avLst/>
          </a:prstGeom>
        </p:spPr>
      </p:pic>
    </p:spTree>
    <p:extLst>
      <p:ext uri="{BB962C8B-B14F-4D97-AF65-F5344CB8AC3E}">
        <p14:creationId xmlns:p14="http://schemas.microsoft.com/office/powerpoint/2010/main" val="34730411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D6C59-E5CB-4D5D-A5BF-2E16A53766DD}"/>
              </a:ext>
            </a:extLst>
          </p:cNvPr>
          <p:cNvSpPr>
            <a:spLocks noGrp="1"/>
          </p:cNvSpPr>
          <p:nvPr>
            <p:ph type="title"/>
          </p:nvPr>
        </p:nvSpPr>
        <p:spPr>
          <a:xfrm>
            <a:off x="1028700" y="914400"/>
            <a:ext cx="10134600" cy="640789"/>
          </a:xfrm>
        </p:spPr>
        <p:txBody>
          <a:bodyPr/>
          <a:lstStyle/>
          <a:p>
            <a:r>
              <a:rPr lang="en-US" dirty="0"/>
              <a:t>Analysis</a:t>
            </a:r>
            <a:endParaRPr lang="en-US" sz="3200" dirty="0"/>
          </a:p>
        </p:txBody>
      </p:sp>
      <p:sp>
        <p:nvSpPr>
          <p:cNvPr id="11" name="TextBox 10">
            <a:extLst>
              <a:ext uri="{FF2B5EF4-FFF2-40B4-BE49-F238E27FC236}">
                <a16:creationId xmlns:a16="http://schemas.microsoft.com/office/drawing/2014/main" id="{2B9D8349-D504-41D0-BDED-5C3B31E9C827}"/>
              </a:ext>
            </a:extLst>
          </p:cNvPr>
          <p:cNvSpPr txBox="1"/>
          <p:nvPr/>
        </p:nvSpPr>
        <p:spPr>
          <a:xfrm>
            <a:off x="711200" y="1778001"/>
            <a:ext cx="4622801" cy="4524315"/>
          </a:xfrm>
          <a:prstGeom prst="rect">
            <a:avLst/>
          </a:prstGeom>
          <a:noFill/>
        </p:spPr>
        <p:txBody>
          <a:bodyPr wrap="square" rtlCol="0">
            <a:spAutoFit/>
          </a:bodyPr>
          <a:lstStyle/>
          <a:p>
            <a:pPr marL="342900" indent="-342900">
              <a:buFont typeface="Arial" panose="020B0604020202020204" pitchFamily="34" charset="0"/>
              <a:buChar char="•"/>
            </a:pPr>
            <a:r>
              <a:rPr lang="en-US" sz="2400" dirty="0"/>
              <a:t>Aggregated data on the players by year to determine how disciplined hitters are.</a:t>
            </a:r>
          </a:p>
          <a:p>
            <a:pPr marL="342900" indent="-342900">
              <a:buFont typeface="Arial" panose="020B0604020202020204" pitchFamily="34" charset="0"/>
              <a:buChar char="•"/>
            </a:pPr>
            <a:r>
              <a:rPr lang="en-US" sz="2400" dirty="0"/>
              <a:t>More pitches outside the zone = swinging at more pitches out of the zone. </a:t>
            </a:r>
          </a:p>
          <a:p>
            <a:pPr marL="342900" indent="-342900">
              <a:buFont typeface="Arial" panose="020B0604020202020204" pitchFamily="34" charset="0"/>
              <a:buChar char="•"/>
            </a:pPr>
            <a:r>
              <a:rPr lang="en-US" sz="2400" dirty="0"/>
              <a:t>Rising strikeouts and decreasing batting averages. </a:t>
            </a:r>
          </a:p>
          <a:p>
            <a:pPr marL="342900" indent="-342900">
              <a:buFont typeface="Arial" panose="020B0604020202020204" pitchFamily="34" charset="0"/>
              <a:buChar char="•"/>
            </a:pPr>
            <a:r>
              <a:rPr lang="en-US" sz="2400" dirty="0"/>
              <a:t>Pitchers are forcing hitters to swing at more pitches outside of the strike zone thus more strikeouts, lower batting average.</a:t>
            </a:r>
          </a:p>
        </p:txBody>
      </p:sp>
      <p:pic>
        <p:nvPicPr>
          <p:cNvPr id="5" name="Picture 4">
            <a:extLst>
              <a:ext uri="{FF2B5EF4-FFF2-40B4-BE49-F238E27FC236}">
                <a16:creationId xmlns:a16="http://schemas.microsoft.com/office/drawing/2014/main" id="{404BD773-97BF-4C30-934C-5DC3A4DBDCF6}"/>
              </a:ext>
            </a:extLst>
          </p:cNvPr>
          <p:cNvPicPr/>
          <p:nvPr/>
        </p:nvPicPr>
        <p:blipFill>
          <a:blip r:embed="rId3">
            <a:extLst>
              <a:ext uri="{28A0092B-C50C-407E-A947-70E740481C1C}">
                <a14:useLocalDpi xmlns:a14="http://schemas.microsoft.com/office/drawing/2010/main" val="0"/>
              </a:ext>
            </a:extLst>
          </a:blip>
          <a:stretch>
            <a:fillRect/>
          </a:stretch>
        </p:blipFill>
        <p:spPr>
          <a:xfrm>
            <a:off x="5334001" y="-167148"/>
            <a:ext cx="7103532" cy="7025148"/>
          </a:xfrm>
          <a:prstGeom prst="rect">
            <a:avLst/>
          </a:prstGeom>
        </p:spPr>
      </p:pic>
    </p:spTree>
    <p:extLst>
      <p:ext uri="{BB962C8B-B14F-4D97-AF65-F5344CB8AC3E}">
        <p14:creationId xmlns:p14="http://schemas.microsoft.com/office/powerpoint/2010/main" val="4369558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everal used, dirty baseballs">
            <a:extLst>
              <a:ext uri="{FF2B5EF4-FFF2-40B4-BE49-F238E27FC236}">
                <a16:creationId xmlns:a16="http://schemas.microsoft.com/office/drawing/2014/main" id="{2646B3D1-356F-44EC-BC27-7D871E03640D}"/>
              </a:ext>
            </a:extLst>
          </p:cNvPr>
          <p:cNvPicPr>
            <a:picLocks noChangeAspect="1"/>
          </p:cNvPicPr>
          <p:nvPr/>
        </p:nvPicPr>
        <p:blipFill>
          <a:blip r:embed="rId3">
            <a:alphaModFix amt="12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165434" y="-1346199"/>
            <a:ext cx="12522868" cy="8348579"/>
          </a:xfrm>
          <a:prstGeom prst="rect">
            <a:avLst/>
          </a:prstGeom>
        </p:spPr>
      </p:pic>
      <p:sp>
        <p:nvSpPr>
          <p:cNvPr id="2" name="Title 1">
            <a:extLst>
              <a:ext uri="{FF2B5EF4-FFF2-40B4-BE49-F238E27FC236}">
                <a16:creationId xmlns:a16="http://schemas.microsoft.com/office/drawing/2014/main" id="{3C6D6C59-E5CB-4D5D-A5BF-2E16A53766DD}"/>
              </a:ext>
            </a:extLst>
          </p:cNvPr>
          <p:cNvSpPr>
            <a:spLocks noGrp="1"/>
          </p:cNvSpPr>
          <p:nvPr>
            <p:ph type="title"/>
          </p:nvPr>
        </p:nvSpPr>
        <p:spPr>
          <a:xfrm>
            <a:off x="1028700" y="914400"/>
            <a:ext cx="10134600" cy="640789"/>
          </a:xfrm>
        </p:spPr>
        <p:txBody>
          <a:bodyPr/>
          <a:lstStyle/>
          <a:p>
            <a:r>
              <a:rPr lang="en-US" sz="3200" dirty="0"/>
              <a:t>Lea</a:t>
            </a:r>
            <a:r>
              <a:rPr lang="en-US" dirty="0"/>
              <a:t>rning Outcomes</a:t>
            </a:r>
            <a:endParaRPr lang="en-US" sz="3200" dirty="0"/>
          </a:p>
        </p:txBody>
      </p:sp>
      <p:sp>
        <p:nvSpPr>
          <p:cNvPr id="3" name="Content Placeholder 2">
            <a:extLst>
              <a:ext uri="{FF2B5EF4-FFF2-40B4-BE49-F238E27FC236}">
                <a16:creationId xmlns:a16="http://schemas.microsoft.com/office/drawing/2014/main" id="{14E69472-CE33-4A40-8B20-6BB6D4372A89}"/>
              </a:ext>
            </a:extLst>
          </p:cNvPr>
          <p:cNvSpPr>
            <a:spLocks noGrp="1"/>
          </p:cNvSpPr>
          <p:nvPr>
            <p:ph idx="1"/>
          </p:nvPr>
        </p:nvSpPr>
        <p:spPr>
          <a:xfrm>
            <a:off x="689610" y="2042160"/>
            <a:ext cx="10812780" cy="3901440"/>
          </a:xfrm>
        </p:spPr>
        <p:txBody>
          <a:bodyPr>
            <a:normAutofit/>
          </a:bodyPr>
          <a:lstStyle/>
          <a:p>
            <a:pPr marL="342900" indent="-342900">
              <a:spcBef>
                <a:spcPts val="1200"/>
              </a:spcBef>
              <a:spcAft>
                <a:spcPts val="1200"/>
              </a:spcAft>
              <a:buFont typeface="Arial" panose="020B0604020202020204" pitchFamily="34" charset="0"/>
              <a:buChar char="•"/>
            </a:pPr>
            <a:r>
              <a:rPr lang="en-US" sz="2400" dirty="0">
                <a:solidFill>
                  <a:schemeClr val="tx1"/>
                </a:solidFill>
              </a:rPr>
              <a:t>Develop python scripts to access information from files of structured data, access files in semi-structured data, and find patterns in unstructured data. </a:t>
            </a:r>
          </a:p>
          <a:p>
            <a:pPr marL="342900" indent="-342900">
              <a:spcBef>
                <a:spcPts val="1200"/>
              </a:spcBef>
              <a:spcAft>
                <a:spcPts val="1200"/>
              </a:spcAft>
              <a:buFont typeface="Arial" panose="020B0604020202020204" pitchFamily="34" charset="0"/>
              <a:buChar char="•"/>
            </a:pPr>
            <a:r>
              <a:rPr lang="en-US" sz="2400" dirty="0">
                <a:solidFill>
                  <a:schemeClr val="tx1"/>
                </a:solidFill>
              </a:rPr>
              <a:t>Prepare and transform data to produce data summaries, lists, and networks utilizing appropriate software packages that can be integrated into the problem solution. </a:t>
            </a:r>
          </a:p>
          <a:p>
            <a:pPr marL="342900" indent="-342900">
              <a:spcBef>
                <a:spcPts val="1200"/>
              </a:spcBef>
              <a:spcAft>
                <a:spcPts val="1200"/>
              </a:spcAft>
              <a:buFont typeface="Arial" panose="020B0604020202020204" pitchFamily="34" charset="0"/>
              <a:buChar char="•"/>
            </a:pPr>
            <a:r>
              <a:rPr lang="en-US" sz="2400" dirty="0">
                <a:solidFill>
                  <a:schemeClr val="tx1"/>
                </a:solidFill>
              </a:rPr>
              <a:t>Analyze and solve data access problems for the three types of data, to find and frame real-world data questions and show how they can be answered with data. </a:t>
            </a:r>
          </a:p>
        </p:txBody>
      </p:sp>
    </p:spTree>
    <p:extLst>
      <p:ext uri="{BB962C8B-B14F-4D97-AF65-F5344CB8AC3E}">
        <p14:creationId xmlns:p14="http://schemas.microsoft.com/office/powerpoint/2010/main" val="41014117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6C284-B4E2-46AF-82AD-9E22BA184CDD}"/>
              </a:ext>
            </a:extLst>
          </p:cNvPr>
          <p:cNvSpPr>
            <a:spLocks noGrp="1"/>
          </p:cNvSpPr>
          <p:nvPr>
            <p:ph type="title"/>
          </p:nvPr>
        </p:nvSpPr>
        <p:spPr/>
        <p:txBody>
          <a:bodyPr/>
          <a:lstStyle/>
          <a:p>
            <a:r>
              <a:rPr lang="en-US" dirty="0"/>
              <a:t>Thank you!</a:t>
            </a:r>
          </a:p>
        </p:txBody>
      </p:sp>
      <p:sp>
        <p:nvSpPr>
          <p:cNvPr id="3" name="Content Placeholder 2">
            <a:extLst>
              <a:ext uri="{FF2B5EF4-FFF2-40B4-BE49-F238E27FC236}">
                <a16:creationId xmlns:a16="http://schemas.microsoft.com/office/drawing/2014/main" id="{A61201BE-3B84-4EEF-9C7E-436DAFC07137}"/>
              </a:ext>
            </a:extLst>
          </p:cNvPr>
          <p:cNvSpPr>
            <a:spLocks noGrp="1"/>
          </p:cNvSpPr>
          <p:nvPr>
            <p:ph idx="1"/>
          </p:nvPr>
        </p:nvSpPr>
        <p:spPr/>
        <p:txBody>
          <a:bodyPr/>
          <a:lstStyle/>
          <a:p>
            <a:pPr>
              <a:lnSpc>
                <a:spcPct val="200000"/>
              </a:lnSpc>
            </a:pPr>
            <a:r>
              <a:rPr lang="en-US" dirty="0"/>
              <a:t>To review these projects in detail as well as additional information about my studies in this Master’s program please check out my </a:t>
            </a:r>
            <a:r>
              <a:rPr lang="en-US" dirty="0">
                <a:hlinkClick r:id="rId2"/>
              </a:rPr>
              <a:t>GitHub</a:t>
            </a:r>
            <a:r>
              <a:rPr lang="en-US" dirty="0"/>
              <a:t> and </a:t>
            </a:r>
            <a:r>
              <a:rPr lang="en-US" dirty="0">
                <a:hlinkClick r:id="rId3"/>
              </a:rPr>
              <a:t>LinkedIn</a:t>
            </a:r>
            <a:r>
              <a:rPr lang="en-US" dirty="0"/>
              <a:t>. I am always open to new connections and conversations!</a:t>
            </a:r>
          </a:p>
          <a:p>
            <a:endParaRPr lang="en-US" dirty="0"/>
          </a:p>
          <a:p>
            <a:endParaRPr lang="en-US" dirty="0"/>
          </a:p>
        </p:txBody>
      </p:sp>
      <p:pic>
        <p:nvPicPr>
          <p:cNvPr id="5" name="Graphic 4" descr="Graduation cap outline">
            <a:extLst>
              <a:ext uri="{FF2B5EF4-FFF2-40B4-BE49-F238E27FC236}">
                <a16:creationId xmlns:a16="http://schemas.microsoft.com/office/drawing/2014/main" id="{90D75310-C848-4B62-9BC3-FD93A901CE0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776422">
            <a:off x="4777740" y="3232997"/>
            <a:ext cx="2636520" cy="2636520"/>
          </a:xfrm>
          <a:prstGeom prst="rect">
            <a:avLst/>
          </a:prstGeom>
        </p:spPr>
      </p:pic>
    </p:spTree>
    <p:extLst>
      <p:ext uri="{BB962C8B-B14F-4D97-AF65-F5344CB8AC3E}">
        <p14:creationId xmlns:p14="http://schemas.microsoft.com/office/powerpoint/2010/main" val="40491683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0096EA-8906-4A29-9D58-C7D14BA2072D}"/>
              </a:ext>
            </a:extLst>
          </p:cNvPr>
          <p:cNvSpPr>
            <a:spLocks noGrp="1"/>
          </p:cNvSpPr>
          <p:nvPr>
            <p:ph type="title"/>
          </p:nvPr>
        </p:nvSpPr>
        <p:spPr>
          <a:xfrm>
            <a:off x="1028700" y="719069"/>
            <a:ext cx="10134600" cy="707886"/>
          </a:xfrm>
        </p:spPr>
        <p:txBody>
          <a:bodyPr/>
          <a:lstStyle/>
          <a:p>
            <a:r>
              <a:rPr lang="en-US" dirty="0"/>
              <a:t>My Course Highlights:</a:t>
            </a:r>
          </a:p>
        </p:txBody>
      </p:sp>
      <p:sp>
        <p:nvSpPr>
          <p:cNvPr id="5" name="TextBox 4">
            <a:extLst>
              <a:ext uri="{FF2B5EF4-FFF2-40B4-BE49-F238E27FC236}">
                <a16:creationId xmlns:a16="http://schemas.microsoft.com/office/drawing/2014/main" id="{1467BA6B-6E0C-42BF-B6F2-795CE4053FEE}"/>
              </a:ext>
            </a:extLst>
          </p:cNvPr>
          <p:cNvSpPr txBox="1"/>
          <p:nvPr/>
        </p:nvSpPr>
        <p:spPr>
          <a:xfrm>
            <a:off x="592455" y="4219551"/>
            <a:ext cx="2076449" cy="1015663"/>
          </a:xfrm>
          <a:prstGeom prst="rect">
            <a:avLst/>
          </a:prstGeom>
          <a:noFill/>
        </p:spPr>
        <p:txBody>
          <a:bodyPr wrap="square" rtlCol="0">
            <a:spAutoFit/>
          </a:bodyPr>
          <a:lstStyle/>
          <a:p>
            <a:pPr algn="ctr"/>
            <a:r>
              <a:rPr lang="en-US" sz="2000" dirty="0"/>
              <a:t>IST 659: Database Administration</a:t>
            </a:r>
          </a:p>
          <a:p>
            <a:pPr algn="ctr"/>
            <a:endParaRPr lang="en-US" sz="2000" dirty="0"/>
          </a:p>
        </p:txBody>
      </p:sp>
      <p:sp>
        <p:nvSpPr>
          <p:cNvPr id="6" name="TextBox 5">
            <a:extLst>
              <a:ext uri="{FF2B5EF4-FFF2-40B4-BE49-F238E27FC236}">
                <a16:creationId xmlns:a16="http://schemas.microsoft.com/office/drawing/2014/main" id="{944012D6-2E64-4F43-A8F0-81FADC569361}"/>
              </a:ext>
            </a:extLst>
          </p:cNvPr>
          <p:cNvSpPr txBox="1"/>
          <p:nvPr/>
        </p:nvSpPr>
        <p:spPr>
          <a:xfrm>
            <a:off x="2825115" y="4219551"/>
            <a:ext cx="2777490" cy="707886"/>
          </a:xfrm>
          <a:prstGeom prst="rect">
            <a:avLst/>
          </a:prstGeom>
          <a:noFill/>
        </p:spPr>
        <p:txBody>
          <a:bodyPr wrap="square" rtlCol="0">
            <a:spAutoFit/>
          </a:bodyPr>
          <a:lstStyle>
            <a:defPPr>
              <a:defRPr lang="en-US"/>
            </a:defPPr>
            <a:lvl1pPr>
              <a:defRPr sz="2000"/>
            </a:lvl1pPr>
          </a:lstStyle>
          <a:p>
            <a:pPr algn="ctr"/>
            <a:r>
              <a:rPr lang="en-US" dirty="0"/>
              <a:t>IST 687: Introduction to Data Science </a:t>
            </a:r>
          </a:p>
        </p:txBody>
      </p:sp>
      <p:sp>
        <p:nvSpPr>
          <p:cNvPr id="7" name="TextBox 6">
            <a:extLst>
              <a:ext uri="{FF2B5EF4-FFF2-40B4-BE49-F238E27FC236}">
                <a16:creationId xmlns:a16="http://schemas.microsoft.com/office/drawing/2014/main" id="{B2FB00E7-603B-4481-8FA2-DE3EE0B6E767}"/>
              </a:ext>
            </a:extLst>
          </p:cNvPr>
          <p:cNvSpPr txBox="1"/>
          <p:nvPr/>
        </p:nvSpPr>
        <p:spPr>
          <a:xfrm>
            <a:off x="5707380" y="4173384"/>
            <a:ext cx="2777490" cy="400110"/>
          </a:xfrm>
          <a:prstGeom prst="rect">
            <a:avLst/>
          </a:prstGeom>
          <a:noFill/>
        </p:spPr>
        <p:txBody>
          <a:bodyPr wrap="square" rtlCol="0">
            <a:spAutoFit/>
          </a:bodyPr>
          <a:lstStyle>
            <a:defPPr>
              <a:defRPr lang="en-US"/>
            </a:defPPr>
            <a:lvl1pPr>
              <a:defRPr sz="2000"/>
            </a:lvl1pPr>
          </a:lstStyle>
          <a:p>
            <a:pPr algn="ctr"/>
            <a:r>
              <a:rPr lang="en-US" dirty="0"/>
              <a:t>IST 707: Data Analytics</a:t>
            </a:r>
          </a:p>
        </p:txBody>
      </p:sp>
      <p:sp>
        <p:nvSpPr>
          <p:cNvPr id="8" name="TextBox 7">
            <a:extLst>
              <a:ext uri="{FF2B5EF4-FFF2-40B4-BE49-F238E27FC236}">
                <a16:creationId xmlns:a16="http://schemas.microsoft.com/office/drawing/2014/main" id="{D1558F79-3304-4504-95C8-55A944F2B759}"/>
              </a:ext>
            </a:extLst>
          </p:cNvPr>
          <p:cNvSpPr txBox="1"/>
          <p:nvPr/>
        </p:nvSpPr>
        <p:spPr>
          <a:xfrm>
            <a:off x="8484870" y="4173384"/>
            <a:ext cx="2777490" cy="707886"/>
          </a:xfrm>
          <a:prstGeom prst="rect">
            <a:avLst/>
          </a:prstGeom>
          <a:noFill/>
        </p:spPr>
        <p:txBody>
          <a:bodyPr wrap="square" rtlCol="0">
            <a:spAutoFit/>
          </a:bodyPr>
          <a:lstStyle>
            <a:defPPr>
              <a:defRPr lang="en-US"/>
            </a:defPPr>
            <a:lvl1pPr>
              <a:defRPr sz="2000"/>
            </a:lvl1pPr>
          </a:lstStyle>
          <a:p>
            <a:pPr algn="ctr"/>
            <a:r>
              <a:rPr lang="en-US" dirty="0"/>
              <a:t>IST:652 Scripting for Data Analysis </a:t>
            </a:r>
          </a:p>
        </p:txBody>
      </p:sp>
      <p:pic>
        <p:nvPicPr>
          <p:cNvPr id="12" name="Graphic 11" descr="Boxing Glove outline">
            <a:extLst>
              <a:ext uri="{FF2B5EF4-FFF2-40B4-BE49-F238E27FC236}">
                <a16:creationId xmlns:a16="http://schemas.microsoft.com/office/drawing/2014/main" id="{0136553E-C9DF-4ABC-8584-1CEEAAEA13F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16280" y="2021203"/>
            <a:ext cx="1828800" cy="1828800"/>
          </a:xfrm>
          <a:prstGeom prst="rect">
            <a:avLst/>
          </a:prstGeom>
        </p:spPr>
      </p:pic>
      <p:pic>
        <p:nvPicPr>
          <p:cNvPr id="14" name="Graphic 13" descr="Baseball bat and ball outline">
            <a:extLst>
              <a:ext uri="{FF2B5EF4-FFF2-40B4-BE49-F238E27FC236}">
                <a16:creationId xmlns:a16="http://schemas.microsoft.com/office/drawing/2014/main" id="{F3C3928A-ED1B-40AA-BA6B-AE008B8A2BF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564880" y="1984182"/>
            <a:ext cx="1828800" cy="1828800"/>
          </a:xfrm>
          <a:prstGeom prst="rect">
            <a:avLst/>
          </a:prstGeom>
        </p:spPr>
      </p:pic>
      <p:pic>
        <p:nvPicPr>
          <p:cNvPr id="16" name="Graphic 15" descr="Hero Male outline">
            <a:extLst>
              <a:ext uri="{FF2B5EF4-FFF2-40B4-BE49-F238E27FC236}">
                <a16:creationId xmlns:a16="http://schemas.microsoft.com/office/drawing/2014/main" id="{24AFC342-60D5-4245-9935-8E175E06A05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096000" y="2164383"/>
            <a:ext cx="1828800" cy="1828800"/>
          </a:xfrm>
          <a:prstGeom prst="rect">
            <a:avLst/>
          </a:prstGeom>
        </p:spPr>
      </p:pic>
      <p:pic>
        <p:nvPicPr>
          <p:cNvPr id="20" name="Graphic 19" descr="Money outline">
            <a:extLst>
              <a:ext uri="{FF2B5EF4-FFF2-40B4-BE49-F238E27FC236}">
                <a16:creationId xmlns:a16="http://schemas.microsoft.com/office/drawing/2014/main" id="{A3ECFD89-D7DC-48ED-8432-CDA889E83E3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299460" y="1984182"/>
            <a:ext cx="1828800" cy="1828800"/>
          </a:xfrm>
          <a:prstGeom prst="rect">
            <a:avLst/>
          </a:prstGeom>
        </p:spPr>
      </p:pic>
    </p:spTree>
    <p:extLst>
      <p:ext uri="{BB962C8B-B14F-4D97-AF65-F5344CB8AC3E}">
        <p14:creationId xmlns:p14="http://schemas.microsoft.com/office/powerpoint/2010/main" val="8604397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D6C59-E5CB-4D5D-A5BF-2E16A53766DD}"/>
              </a:ext>
            </a:extLst>
          </p:cNvPr>
          <p:cNvSpPr>
            <a:spLocks noGrp="1"/>
          </p:cNvSpPr>
          <p:nvPr>
            <p:ph type="title"/>
          </p:nvPr>
        </p:nvSpPr>
        <p:spPr>
          <a:xfrm>
            <a:off x="1028700" y="914400"/>
            <a:ext cx="10134600" cy="640789"/>
          </a:xfrm>
        </p:spPr>
        <p:txBody>
          <a:bodyPr/>
          <a:lstStyle/>
          <a:p>
            <a:r>
              <a:rPr lang="en-US" sz="3200" dirty="0"/>
              <a:t>IST 659: Database Administration</a:t>
            </a:r>
          </a:p>
        </p:txBody>
      </p:sp>
      <p:sp>
        <p:nvSpPr>
          <p:cNvPr id="3" name="Content Placeholder 2">
            <a:extLst>
              <a:ext uri="{FF2B5EF4-FFF2-40B4-BE49-F238E27FC236}">
                <a16:creationId xmlns:a16="http://schemas.microsoft.com/office/drawing/2014/main" id="{14E69472-CE33-4A40-8B20-6BB6D4372A89}"/>
              </a:ext>
            </a:extLst>
          </p:cNvPr>
          <p:cNvSpPr>
            <a:spLocks noGrp="1"/>
          </p:cNvSpPr>
          <p:nvPr>
            <p:ph idx="1"/>
          </p:nvPr>
        </p:nvSpPr>
        <p:spPr>
          <a:xfrm>
            <a:off x="807720" y="1950720"/>
            <a:ext cx="10576560" cy="3992880"/>
          </a:xfrm>
        </p:spPr>
        <p:txBody>
          <a:bodyPr>
            <a:normAutofit/>
          </a:bodyPr>
          <a:lstStyle/>
          <a:p>
            <a:pPr>
              <a:spcAft>
                <a:spcPts val="600"/>
              </a:spcAft>
            </a:pPr>
            <a:r>
              <a:rPr lang="en-US" sz="2400" b="1" dirty="0"/>
              <a:t>Goal: </a:t>
            </a:r>
            <a:r>
              <a:rPr lang="en-US" sz="2400" dirty="0"/>
              <a:t>Fundamentals of databases; compiling datasets, building tables, writing queries and storing models.</a:t>
            </a:r>
          </a:p>
          <a:p>
            <a:pPr>
              <a:spcAft>
                <a:spcPts val="600"/>
              </a:spcAft>
            </a:pPr>
            <a:r>
              <a:rPr lang="en-US" sz="2400" b="1" dirty="0"/>
              <a:t>Professor: </a:t>
            </a:r>
            <a:r>
              <a:rPr lang="en-US" sz="2400" dirty="0"/>
              <a:t>Chad Harper</a:t>
            </a:r>
          </a:p>
          <a:p>
            <a:pPr>
              <a:spcAft>
                <a:spcPts val="600"/>
              </a:spcAft>
            </a:pPr>
            <a:r>
              <a:rPr lang="en-US" sz="2400" b="1" dirty="0"/>
              <a:t>Date: </a:t>
            </a:r>
            <a:r>
              <a:rPr lang="en-US" sz="2400" dirty="0"/>
              <a:t>Fall 2020</a:t>
            </a:r>
          </a:p>
          <a:p>
            <a:pPr>
              <a:spcAft>
                <a:spcPts val="600"/>
              </a:spcAft>
            </a:pPr>
            <a:r>
              <a:rPr lang="en-US" sz="2400" b="1" dirty="0"/>
              <a:t>Software: </a:t>
            </a:r>
            <a:r>
              <a:rPr lang="en-US" sz="2400" dirty="0"/>
              <a:t>Microsoft SQL, Access, Excel, R (R Studio)</a:t>
            </a:r>
          </a:p>
        </p:txBody>
      </p:sp>
      <p:pic>
        <p:nvPicPr>
          <p:cNvPr id="5" name="Picture 4" descr="Abstract background of luminous blue">
            <a:extLst>
              <a:ext uri="{FF2B5EF4-FFF2-40B4-BE49-F238E27FC236}">
                <a16:creationId xmlns:a16="http://schemas.microsoft.com/office/drawing/2014/main" id="{1B80E7CA-420E-4141-B343-324DD104DD01}"/>
              </a:ext>
            </a:extLst>
          </p:cNvPr>
          <p:cNvPicPr>
            <a:picLocks noChangeAspect="1"/>
          </p:cNvPicPr>
          <p:nvPr/>
        </p:nvPicPr>
        <p:blipFill>
          <a:blip r:embed="rId3">
            <a:alphaModFix amt="70000"/>
            <a:extLst>
              <a:ext uri="{BEBA8EAE-BF5A-486C-A8C5-ECC9F3942E4B}">
                <a14:imgProps xmlns:a14="http://schemas.microsoft.com/office/drawing/2010/main">
                  <a14:imgLayer r:embed="rId4">
                    <a14:imgEffect>
                      <a14:saturation sat="300000"/>
                    </a14:imgEffect>
                  </a14:imgLayer>
                </a14:imgProps>
              </a:ext>
              <a:ext uri="{28A0092B-C50C-407E-A947-70E740481C1C}">
                <a14:useLocalDpi xmlns:a14="http://schemas.microsoft.com/office/drawing/2010/main" val="0"/>
              </a:ext>
            </a:extLst>
          </a:blip>
          <a:stretch>
            <a:fillRect/>
          </a:stretch>
        </p:blipFill>
        <p:spPr>
          <a:xfrm rot="5400000">
            <a:off x="8808721" y="3505202"/>
            <a:ext cx="3871708" cy="2439150"/>
          </a:xfrm>
          <a:prstGeom prst="rect">
            <a:avLst/>
          </a:prstGeom>
        </p:spPr>
      </p:pic>
    </p:spTree>
    <p:extLst>
      <p:ext uri="{BB962C8B-B14F-4D97-AF65-F5344CB8AC3E}">
        <p14:creationId xmlns:p14="http://schemas.microsoft.com/office/powerpoint/2010/main" val="40064113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Person wrapping hands">
            <a:extLst>
              <a:ext uri="{FF2B5EF4-FFF2-40B4-BE49-F238E27FC236}">
                <a16:creationId xmlns:a16="http://schemas.microsoft.com/office/drawing/2014/main" id="{A19B01D2-0C08-4802-89F1-B4B7D3F8582D}"/>
              </a:ext>
            </a:extLst>
          </p:cNvPr>
          <p:cNvPicPr>
            <a:picLocks noChangeAspect="1"/>
          </p:cNvPicPr>
          <p:nvPr/>
        </p:nvPicPr>
        <p:blipFill>
          <a:blip r:embed="rId3">
            <a:alphaModFix amt="70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8214360" y="4041068"/>
            <a:ext cx="3825240" cy="2553966"/>
          </a:xfrm>
          <a:prstGeom prst="rect">
            <a:avLst/>
          </a:prstGeom>
        </p:spPr>
      </p:pic>
      <p:sp>
        <p:nvSpPr>
          <p:cNvPr id="2" name="Title 1">
            <a:extLst>
              <a:ext uri="{FF2B5EF4-FFF2-40B4-BE49-F238E27FC236}">
                <a16:creationId xmlns:a16="http://schemas.microsoft.com/office/drawing/2014/main" id="{3C6D6C59-E5CB-4D5D-A5BF-2E16A53766DD}"/>
              </a:ext>
            </a:extLst>
          </p:cNvPr>
          <p:cNvSpPr>
            <a:spLocks noGrp="1"/>
          </p:cNvSpPr>
          <p:nvPr>
            <p:ph type="title"/>
          </p:nvPr>
        </p:nvSpPr>
        <p:spPr>
          <a:xfrm>
            <a:off x="1028700" y="914400"/>
            <a:ext cx="10134600" cy="818707"/>
          </a:xfrm>
        </p:spPr>
        <p:txBody>
          <a:bodyPr>
            <a:normAutofit fontScale="90000"/>
          </a:bodyPr>
          <a:lstStyle/>
          <a:p>
            <a:r>
              <a:rPr lang="en-US" sz="3200" dirty="0"/>
              <a:t>UFC Relational Database</a:t>
            </a:r>
            <a:br>
              <a:rPr lang="en-US" sz="3200" dirty="0"/>
            </a:br>
            <a:r>
              <a:rPr lang="en-US" sz="2000" dirty="0"/>
              <a:t>Ultimate </a:t>
            </a:r>
            <a:r>
              <a:rPr lang="en-US" sz="2000"/>
              <a:t>Fighting Championship</a:t>
            </a:r>
            <a:endParaRPr lang="en-US" sz="3200" dirty="0"/>
          </a:p>
        </p:txBody>
      </p:sp>
      <p:sp>
        <p:nvSpPr>
          <p:cNvPr id="3" name="Content Placeholder 2">
            <a:extLst>
              <a:ext uri="{FF2B5EF4-FFF2-40B4-BE49-F238E27FC236}">
                <a16:creationId xmlns:a16="http://schemas.microsoft.com/office/drawing/2014/main" id="{14E69472-CE33-4A40-8B20-6BB6D4372A89}"/>
              </a:ext>
            </a:extLst>
          </p:cNvPr>
          <p:cNvSpPr>
            <a:spLocks noGrp="1"/>
          </p:cNvSpPr>
          <p:nvPr>
            <p:ph idx="1"/>
          </p:nvPr>
        </p:nvSpPr>
        <p:spPr>
          <a:xfrm>
            <a:off x="849086" y="1950719"/>
            <a:ext cx="7135585" cy="3796937"/>
          </a:xfrm>
        </p:spPr>
        <p:txBody>
          <a:bodyPr>
            <a:normAutofit/>
          </a:bodyPr>
          <a:lstStyle/>
          <a:p>
            <a:pPr>
              <a:spcAft>
                <a:spcPts val="600"/>
              </a:spcAft>
            </a:pPr>
            <a:r>
              <a:rPr lang="en-US" sz="2400" b="1" dirty="0"/>
              <a:t>Purpose: </a:t>
            </a:r>
            <a:r>
              <a:rPr lang="en-US" sz="2400" dirty="0"/>
              <a:t>Develop a logical relational database to store information on UFC fighters and the results of their matches to gain insight into the sport. </a:t>
            </a:r>
          </a:p>
          <a:p>
            <a:pPr>
              <a:spcAft>
                <a:spcPts val="600"/>
              </a:spcAft>
            </a:pPr>
            <a:r>
              <a:rPr lang="en-US" sz="2400" b="1" dirty="0"/>
              <a:t>Data Source: </a:t>
            </a:r>
            <a:r>
              <a:rPr lang="en-US" sz="2400" dirty="0">
                <a:hlinkClick r:id="rId5"/>
              </a:rPr>
              <a:t>http://ufcstats.com/</a:t>
            </a:r>
            <a:r>
              <a:rPr lang="en-US" sz="2400" dirty="0"/>
              <a:t> </a:t>
            </a:r>
          </a:p>
          <a:p>
            <a:pPr>
              <a:spcAft>
                <a:spcPts val="600"/>
              </a:spcAft>
            </a:pPr>
            <a:r>
              <a:rPr lang="en-US" sz="2400" b="1" dirty="0"/>
              <a:t>Deliverable: </a:t>
            </a:r>
            <a:r>
              <a:rPr lang="en-US" sz="2400" dirty="0"/>
              <a:t>Comprehensive report including the logical model of the database, questions, views/functions, and evaluation. </a:t>
            </a:r>
          </a:p>
        </p:txBody>
      </p:sp>
      <p:pic>
        <p:nvPicPr>
          <p:cNvPr id="6" name="Picture 5">
            <a:extLst>
              <a:ext uri="{FF2B5EF4-FFF2-40B4-BE49-F238E27FC236}">
                <a16:creationId xmlns:a16="http://schemas.microsoft.com/office/drawing/2014/main" id="{F2AC7593-51EC-4C81-9041-75AD68FB6D93}"/>
              </a:ext>
            </a:extLst>
          </p:cNvPr>
          <p:cNvPicPr>
            <a:picLocks noChangeAspect="1"/>
          </p:cNvPicPr>
          <p:nvPr/>
        </p:nvPicPr>
        <p:blipFill rotWithShape="1">
          <a:blip r:embed="rId6">
            <a:alphaModFix/>
          </a:blip>
          <a:srcRect l="23778"/>
          <a:stretch/>
        </p:blipFill>
        <p:spPr>
          <a:xfrm>
            <a:off x="8820149" y="262966"/>
            <a:ext cx="2613661" cy="3658386"/>
          </a:xfrm>
          <a:prstGeom prst="rect">
            <a:avLst/>
          </a:prstGeom>
        </p:spPr>
      </p:pic>
    </p:spTree>
    <p:extLst>
      <p:ext uri="{BB962C8B-B14F-4D97-AF65-F5344CB8AC3E}">
        <p14:creationId xmlns:p14="http://schemas.microsoft.com/office/powerpoint/2010/main" val="2558170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D6C59-E5CB-4D5D-A5BF-2E16A53766DD}"/>
              </a:ext>
            </a:extLst>
          </p:cNvPr>
          <p:cNvSpPr>
            <a:spLocks noGrp="1"/>
          </p:cNvSpPr>
          <p:nvPr>
            <p:ph type="title"/>
          </p:nvPr>
        </p:nvSpPr>
        <p:spPr>
          <a:xfrm>
            <a:off x="1028700" y="914400"/>
            <a:ext cx="10134600" cy="640789"/>
          </a:xfrm>
        </p:spPr>
        <p:txBody>
          <a:bodyPr/>
          <a:lstStyle/>
          <a:p>
            <a:r>
              <a:rPr lang="en-US" dirty="0"/>
              <a:t>Analysis</a:t>
            </a:r>
            <a:endParaRPr lang="en-US" sz="3200" dirty="0"/>
          </a:p>
        </p:txBody>
      </p:sp>
      <p:pic>
        <p:nvPicPr>
          <p:cNvPr id="7" name="Picture 6">
            <a:extLst>
              <a:ext uri="{FF2B5EF4-FFF2-40B4-BE49-F238E27FC236}">
                <a16:creationId xmlns:a16="http://schemas.microsoft.com/office/drawing/2014/main" id="{2E51C38B-9B41-493E-8A63-38637B239632}"/>
              </a:ext>
            </a:extLst>
          </p:cNvPr>
          <p:cNvPicPr>
            <a:picLocks noChangeAspect="1"/>
          </p:cNvPicPr>
          <p:nvPr/>
        </p:nvPicPr>
        <p:blipFill>
          <a:blip r:embed="rId3"/>
          <a:stretch>
            <a:fillRect/>
          </a:stretch>
        </p:blipFill>
        <p:spPr>
          <a:xfrm>
            <a:off x="7515157" y="3543500"/>
            <a:ext cx="4521428" cy="2864285"/>
          </a:xfrm>
          <a:prstGeom prst="rect">
            <a:avLst/>
          </a:prstGeom>
        </p:spPr>
      </p:pic>
      <p:pic>
        <p:nvPicPr>
          <p:cNvPr id="9" name="Picture 8">
            <a:extLst>
              <a:ext uri="{FF2B5EF4-FFF2-40B4-BE49-F238E27FC236}">
                <a16:creationId xmlns:a16="http://schemas.microsoft.com/office/drawing/2014/main" id="{1B18BDA3-F9A4-429B-BBBA-61A193F7BB3F}"/>
              </a:ext>
            </a:extLst>
          </p:cNvPr>
          <p:cNvPicPr>
            <a:picLocks noChangeAspect="1"/>
          </p:cNvPicPr>
          <p:nvPr/>
        </p:nvPicPr>
        <p:blipFill>
          <a:blip r:embed="rId4"/>
          <a:stretch>
            <a:fillRect/>
          </a:stretch>
        </p:blipFill>
        <p:spPr>
          <a:xfrm>
            <a:off x="7515157" y="506483"/>
            <a:ext cx="4468177" cy="2978785"/>
          </a:xfrm>
          <a:prstGeom prst="rect">
            <a:avLst/>
          </a:prstGeom>
        </p:spPr>
      </p:pic>
      <p:sp>
        <p:nvSpPr>
          <p:cNvPr id="12" name="TextBox 11">
            <a:extLst>
              <a:ext uri="{FF2B5EF4-FFF2-40B4-BE49-F238E27FC236}">
                <a16:creationId xmlns:a16="http://schemas.microsoft.com/office/drawing/2014/main" id="{DAEBBB2C-DED2-43A9-8F00-E7D1BC2A165A}"/>
              </a:ext>
            </a:extLst>
          </p:cNvPr>
          <p:cNvSpPr txBox="1"/>
          <p:nvPr/>
        </p:nvSpPr>
        <p:spPr>
          <a:xfrm>
            <a:off x="750503" y="1997838"/>
            <a:ext cx="6630012" cy="4154984"/>
          </a:xfrm>
          <a:prstGeom prst="rect">
            <a:avLst/>
          </a:prstGeom>
          <a:noFill/>
        </p:spPr>
        <p:txBody>
          <a:bodyPr wrap="square" rtlCol="0">
            <a:spAutoFit/>
          </a:bodyPr>
          <a:lstStyle/>
          <a:p>
            <a:pPr marL="285750" indent="-285750">
              <a:buFontTx/>
              <a:buChar char="-"/>
            </a:pPr>
            <a:r>
              <a:rPr lang="en-US" sz="2400" dirty="0"/>
              <a:t>Aggregated data by Weight Class:</a:t>
            </a:r>
          </a:p>
          <a:p>
            <a:pPr marL="742950" lvl="1" indent="-285750">
              <a:buFontTx/>
              <a:buChar char="-"/>
            </a:pPr>
            <a:r>
              <a:rPr lang="en-US" sz="2400" dirty="0"/>
              <a:t>Analyzed aspects of the match to observe the differences between the different divisions.</a:t>
            </a:r>
          </a:p>
          <a:p>
            <a:pPr marL="285750" indent="-285750">
              <a:buFontTx/>
              <a:buChar char="-"/>
            </a:pPr>
            <a:endParaRPr lang="en-US" sz="2400" dirty="0"/>
          </a:p>
          <a:p>
            <a:pPr marL="285750" indent="-285750">
              <a:buFontTx/>
              <a:buChar char="-"/>
            </a:pPr>
            <a:r>
              <a:rPr lang="en-US" sz="2400" dirty="0"/>
              <a:t>Concluded the following:</a:t>
            </a:r>
          </a:p>
          <a:p>
            <a:pPr marL="742950" lvl="1" indent="-285750">
              <a:buFontTx/>
              <a:buChar char="-"/>
            </a:pPr>
            <a:r>
              <a:rPr lang="en-US" sz="2400" dirty="0"/>
              <a:t>Heavyweight matches end earlier than others, and they throw fewer strikes compared to other divisions.</a:t>
            </a:r>
          </a:p>
          <a:p>
            <a:pPr marL="742950" lvl="1" indent="-285750">
              <a:buFontTx/>
              <a:buChar char="-"/>
            </a:pPr>
            <a:r>
              <a:rPr lang="en-US" sz="2400" dirty="0"/>
              <a:t>Majority of fights that are stopped early result in the winner by punches.</a:t>
            </a:r>
          </a:p>
          <a:p>
            <a:pPr marL="742950" lvl="1" indent="-285750">
              <a:buFontTx/>
              <a:buChar char="-"/>
            </a:pPr>
            <a:endParaRPr lang="en-US" sz="2400" dirty="0"/>
          </a:p>
        </p:txBody>
      </p:sp>
    </p:spTree>
    <p:extLst>
      <p:ext uri="{BB962C8B-B14F-4D97-AF65-F5344CB8AC3E}">
        <p14:creationId xmlns:p14="http://schemas.microsoft.com/office/powerpoint/2010/main" val="39660936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D6C59-E5CB-4D5D-A5BF-2E16A53766DD}"/>
              </a:ext>
            </a:extLst>
          </p:cNvPr>
          <p:cNvSpPr>
            <a:spLocks noGrp="1"/>
          </p:cNvSpPr>
          <p:nvPr>
            <p:ph type="title"/>
          </p:nvPr>
        </p:nvSpPr>
        <p:spPr>
          <a:xfrm>
            <a:off x="1028700" y="914400"/>
            <a:ext cx="10134600" cy="640789"/>
          </a:xfrm>
        </p:spPr>
        <p:txBody>
          <a:bodyPr/>
          <a:lstStyle/>
          <a:p>
            <a:r>
              <a:rPr lang="en-US" sz="3200" dirty="0"/>
              <a:t>Lea</a:t>
            </a:r>
            <a:r>
              <a:rPr lang="en-US" dirty="0"/>
              <a:t>rning Outcomes</a:t>
            </a:r>
            <a:endParaRPr lang="en-US" sz="3200" dirty="0"/>
          </a:p>
        </p:txBody>
      </p:sp>
      <p:sp>
        <p:nvSpPr>
          <p:cNvPr id="3" name="Content Placeholder 2">
            <a:extLst>
              <a:ext uri="{FF2B5EF4-FFF2-40B4-BE49-F238E27FC236}">
                <a16:creationId xmlns:a16="http://schemas.microsoft.com/office/drawing/2014/main" id="{14E69472-CE33-4A40-8B20-6BB6D4372A89}"/>
              </a:ext>
            </a:extLst>
          </p:cNvPr>
          <p:cNvSpPr>
            <a:spLocks noGrp="1"/>
          </p:cNvSpPr>
          <p:nvPr>
            <p:ph idx="1"/>
          </p:nvPr>
        </p:nvSpPr>
        <p:spPr>
          <a:xfrm>
            <a:off x="689610" y="2042160"/>
            <a:ext cx="10812780" cy="3901440"/>
          </a:xfrm>
        </p:spPr>
        <p:txBody>
          <a:bodyPr>
            <a:normAutofit/>
          </a:bodyPr>
          <a:lstStyle/>
          <a:p>
            <a:pPr marL="342900" indent="-342900">
              <a:buFont typeface="Arial" panose="020B0604020202020204" pitchFamily="34" charset="0"/>
              <a:buChar char="•"/>
            </a:pPr>
            <a:r>
              <a:rPr lang="en-US" sz="2400" dirty="0"/>
              <a:t>Collect, clean data, and develop a database.</a:t>
            </a:r>
          </a:p>
          <a:p>
            <a:pPr marL="342900" indent="-342900">
              <a:buFont typeface="Arial" panose="020B0604020202020204" pitchFamily="34" charset="0"/>
              <a:buChar char="•"/>
            </a:pPr>
            <a:r>
              <a:rPr lang="en-US" sz="2400" dirty="0"/>
              <a:t>Understand database development lifecycle.</a:t>
            </a:r>
          </a:p>
          <a:p>
            <a:pPr marL="342900" indent="-342900">
              <a:buFont typeface="Arial" panose="020B0604020202020204" pitchFamily="34" charset="0"/>
              <a:buChar char="•"/>
            </a:pPr>
            <a:r>
              <a:rPr lang="en-US" sz="2400" dirty="0"/>
              <a:t>Construct, analyze, and solve business problems by using SQL language to create and run queries.</a:t>
            </a:r>
          </a:p>
          <a:p>
            <a:pPr marL="342900" indent="-342900">
              <a:buFont typeface="Arial" panose="020B0604020202020204" pitchFamily="34" charset="0"/>
              <a:buChar char="•"/>
            </a:pPr>
            <a:r>
              <a:rPr lang="en-US" sz="2400" dirty="0"/>
              <a:t>Enforce integrity of data/database through database design and implementation.</a:t>
            </a:r>
          </a:p>
          <a:p>
            <a:endParaRPr lang="en-US" dirty="0"/>
          </a:p>
        </p:txBody>
      </p:sp>
      <p:pic>
        <p:nvPicPr>
          <p:cNvPr id="1026" name="Picture 2" descr="Introducing the UFC Legacy Championship Belt | UFC">
            <a:extLst>
              <a:ext uri="{FF2B5EF4-FFF2-40B4-BE49-F238E27FC236}">
                <a16:creationId xmlns:a16="http://schemas.microsoft.com/office/drawing/2014/main" id="{E5F96749-2737-4235-9FAB-50E7948BCE8E}"/>
              </a:ext>
            </a:extLst>
          </p:cNvPr>
          <p:cNvPicPr>
            <a:picLocks noChangeAspect="1" noChangeArrowheads="1"/>
          </p:cNvPicPr>
          <p:nvPr/>
        </p:nvPicPr>
        <p:blipFill>
          <a:blip r:embed="rId3">
            <a:alphaModFix amt="9000"/>
            <a:extLst>
              <a:ext uri="{BEBA8EAE-BF5A-486C-A8C5-ECC9F3942E4B}">
                <a14:imgProps xmlns:a14="http://schemas.microsoft.com/office/drawing/2010/main">
                  <a14:imgLayer r:embed="rId4">
                    <a14:imgEffect>
                      <a14:backgroundRemoval t="3261" b="91087" l="1429" r="97143">
                        <a14:foregroundMark x1="5286" y1="37391" x2="16714" y2="41087"/>
                        <a14:foregroundMark x1="16714" y1="41087" x2="15571" y2="41087"/>
                        <a14:foregroundMark x1="13429" y1="65000" x2="6571" y2="65000"/>
                        <a14:foregroundMark x1="1143" y1="66739" x2="1714" y2="52174"/>
                        <a14:foregroundMark x1="1714" y1="52174" x2="1429" y2="50652"/>
                        <a14:foregroundMark x1="23286" y1="70217" x2="27714" y2="82391"/>
                        <a14:foregroundMark x1="27714" y1="82391" x2="35429" y2="85870"/>
                        <a14:foregroundMark x1="39571" y1="91304" x2="47714" y2="89130"/>
                        <a14:foregroundMark x1="47714" y1="89130" x2="55571" y2="91087"/>
                        <a14:foregroundMark x1="55571" y1="91087" x2="71571" y2="78696"/>
                        <a14:foregroundMark x1="71571" y1="78696" x2="75857" y2="70435"/>
                        <a14:foregroundMark x1="47286" y1="75652" x2="53286" y2="81739"/>
                        <a14:foregroundMark x1="53286" y1="81739" x2="53571" y2="81739"/>
                        <a14:foregroundMark x1="76429" y1="68696" x2="86857" y2="59348"/>
                        <a14:foregroundMark x1="86857" y1="59348" x2="94571" y2="62391"/>
                        <a14:foregroundMark x1="94571" y1="62391" x2="96286" y2="49565"/>
                        <a14:foregroundMark x1="96286" y1="49565" x2="93000" y2="36522"/>
                        <a14:foregroundMark x1="93000" y1="36522" x2="82571" y2="41957"/>
                        <a14:foregroundMark x1="82571" y1="41957" x2="88429" y2="50870"/>
                        <a14:foregroundMark x1="88429" y1="50870" x2="90571" y2="51522"/>
                        <a14:foregroundMark x1="38714" y1="6304" x2="52286" y2="8261"/>
                        <a14:foregroundMark x1="52286" y1="8261" x2="78286" y2="25000"/>
                        <a14:foregroundMark x1="43571" y1="3478" x2="48714" y2="3478"/>
                        <a14:foregroundMark x1="46000" y1="24348" x2="55571" y2="23913"/>
                        <a14:foregroundMark x1="55571" y1="23913" x2="55857" y2="23913"/>
                        <a14:foregroundMark x1="94429" y1="67174" x2="97857" y2="55870"/>
                        <a14:foregroundMark x1="97857" y1="55870" x2="97143" y2="41739"/>
                        <a14:foregroundMark x1="97143" y1="41739" x2="95714" y2="38913"/>
                        <a14:backgroundMark x1="9714" y1="3043" x2="9714" y2="3043"/>
                        <a14:backgroundMark x1="2143" y1="8913" x2="16429" y2="8913"/>
                      </a14:backgroundRemoval>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2762250" y="1555189"/>
            <a:ext cx="6667500" cy="4381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41077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D6C59-E5CB-4D5D-A5BF-2E16A53766DD}"/>
              </a:ext>
            </a:extLst>
          </p:cNvPr>
          <p:cNvSpPr>
            <a:spLocks noGrp="1"/>
          </p:cNvSpPr>
          <p:nvPr>
            <p:ph type="title"/>
          </p:nvPr>
        </p:nvSpPr>
        <p:spPr>
          <a:xfrm>
            <a:off x="1028700" y="914400"/>
            <a:ext cx="10134600" cy="640789"/>
          </a:xfrm>
        </p:spPr>
        <p:txBody>
          <a:bodyPr>
            <a:normAutofit fontScale="90000"/>
          </a:bodyPr>
          <a:lstStyle/>
          <a:p>
            <a:pPr marL="0" marR="0">
              <a:lnSpc>
                <a:spcPct val="200000"/>
              </a:lnSpc>
              <a:spcBef>
                <a:spcPts val="0"/>
              </a:spcBef>
              <a:spcAft>
                <a:spcPts val="0"/>
              </a:spcAft>
            </a:pPr>
            <a:r>
              <a:rPr lang="en-US" dirty="0"/>
              <a:t>IST 687: Introduction to Data Science</a:t>
            </a:r>
          </a:p>
        </p:txBody>
      </p:sp>
      <p:sp>
        <p:nvSpPr>
          <p:cNvPr id="3" name="Content Placeholder 2">
            <a:extLst>
              <a:ext uri="{FF2B5EF4-FFF2-40B4-BE49-F238E27FC236}">
                <a16:creationId xmlns:a16="http://schemas.microsoft.com/office/drawing/2014/main" id="{14E69472-CE33-4A40-8B20-6BB6D4372A89}"/>
              </a:ext>
            </a:extLst>
          </p:cNvPr>
          <p:cNvSpPr>
            <a:spLocks noGrp="1"/>
          </p:cNvSpPr>
          <p:nvPr>
            <p:ph idx="1"/>
          </p:nvPr>
        </p:nvSpPr>
        <p:spPr>
          <a:xfrm>
            <a:off x="807720" y="1950720"/>
            <a:ext cx="10576560" cy="3992880"/>
          </a:xfrm>
        </p:spPr>
        <p:txBody>
          <a:bodyPr>
            <a:normAutofit/>
          </a:bodyPr>
          <a:lstStyle/>
          <a:p>
            <a:pPr>
              <a:spcAft>
                <a:spcPts val="600"/>
              </a:spcAft>
            </a:pPr>
            <a:r>
              <a:rPr lang="en-US" sz="2400" b="1" dirty="0"/>
              <a:t>Goal: </a:t>
            </a:r>
            <a:r>
              <a:rPr lang="en-US" sz="2400" dirty="0"/>
              <a:t>Exploring the key components of data science by expanding on knowledge of spreadsheets to utilize R to answer business problems.</a:t>
            </a:r>
          </a:p>
          <a:p>
            <a:pPr>
              <a:spcAft>
                <a:spcPts val="600"/>
              </a:spcAft>
            </a:pPr>
            <a:r>
              <a:rPr lang="en-US" sz="2400" b="1" dirty="0"/>
              <a:t>Professor: </a:t>
            </a:r>
            <a:r>
              <a:rPr lang="en-US" sz="2400" dirty="0"/>
              <a:t>Jeffery Saltz / Tin Hoang</a:t>
            </a:r>
          </a:p>
          <a:p>
            <a:pPr>
              <a:spcAft>
                <a:spcPts val="600"/>
              </a:spcAft>
            </a:pPr>
            <a:r>
              <a:rPr lang="en-US" sz="2400" b="1" dirty="0"/>
              <a:t>Date: </a:t>
            </a:r>
            <a:r>
              <a:rPr lang="en-US" sz="2400" dirty="0"/>
              <a:t>Fall 2020</a:t>
            </a:r>
          </a:p>
          <a:p>
            <a:pPr>
              <a:spcAft>
                <a:spcPts val="600"/>
              </a:spcAft>
            </a:pPr>
            <a:r>
              <a:rPr lang="en-US" sz="2400" b="1" dirty="0"/>
              <a:t>Software: </a:t>
            </a:r>
            <a:r>
              <a:rPr lang="en-US" sz="2400" dirty="0"/>
              <a:t>R (R Studio), Microsoft Excel</a:t>
            </a:r>
          </a:p>
        </p:txBody>
      </p:sp>
      <p:pic>
        <p:nvPicPr>
          <p:cNvPr id="2050" name="Picture 2" descr="The Day I Learned What Data Science Is - ExtremeTech">
            <a:extLst>
              <a:ext uri="{FF2B5EF4-FFF2-40B4-BE49-F238E27FC236}">
                <a16:creationId xmlns:a16="http://schemas.microsoft.com/office/drawing/2014/main" id="{708D44F6-53F8-4EB7-A91E-DA61925969D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7734146" y="3429000"/>
            <a:ext cx="4261912" cy="31514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68719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D6C59-E5CB-4D5D-A5BF-2E16A53766DD}"/>
              </a:ext>
            </a:extLst>
          </p:cNvPr>
          <p:cNvSpPr>
            <a:spLocks noGrp="1"/>
          </p:cNvSpPr>
          <p:nvPr>
            <p:ph type="title"/>
          </p:nvPr>
        </p:nvSpPr>
        <p:spPr>
          <a:xfrm>
            <a:off x="1028700" y="914400"/>
            <a:ext cx="10134600" cy="640789"/>
          </a:xfrm>
        </p:spPr>
        <p:txBody>
          <a:bodyPr>
            <a:normAutofit fontScale="90000"/>
          </a:bodyPr>
          <a:lstStyle/>
          <a:p>
            <a:r>
              <a:rPr lang="en-US" sz="3200" dirty="0"/>
              <a:t>Project: Analysis of Cost and Salary Potential of Attending College</a:t>
            </a:r>
          </a:p>
        </p:txBody>
      </p:sp>
      <p:sp>
        <p:nvSpPr>
          <p:cNvPr id="3" name="Content Placeholder 2">
            <a:extLst>
              <a:ext uri="{FF2B5EF4-FFF2-40B4-BE49-F238E27FC236}">
                <a16:creationId xmlns:a16="http://schemas.microsoft.com/office/drawing/2014/main" id="{14E69472-CE33-4A40-8B20-6BB6D4372A89}"/>
              </a:ext>
            </a:extLst>
          </p:cNvPr>
          <p:cNvSpPr>
            <a:spLocks noGrp="1"/>
          </p:cNvSpPr>
          <p:nvPr>
            <p:ph idx="1"/>
          </p:nvPr>
        </p:nvSpPr>
        <p:spPr>
          <a:xfrm>
            <a:off x="849086" y="1950719"/>
            <a:ext cx="7135585" cy="3796937"/>
          </a:xfrm>
        </p:spPr>
        <p:txBody>
          <a:bodyPr>
            <a:normAutofit/>
          </a:bodyPr>
          <a:lstStyle/>
          <a:p>
            <a:pPr>
              <a:spcAft>
                <a:spcPts val="600"/>
              </a:spcAft>
            </a:pPr>
            <a:r>
              <a:rPr lang="en-US" sz="2400" b="1" dirty="0"/>
              <a:t>Purpose: </a:t>
            </a:r>
            <a:r>
              <a:rPr lang="en-US" sz="2400" dirty="0"/>
              <a:t>Analyze the cost of going to college and one's salary potential upon graduating to determine the most cost-beneficial schools to attend. </a:t>
            </a:r>
          </a:p>
          <a:p>
            <a:pPr>
              <a:spcAft>
                <a:spcPts val="600"/>
              </a:spcAft>
            </a:pPr>
            <a:r>
              <a:rPr lang="en-US" sz="2400" b="1" dirty="0"/>
              <a:t>Data Source: </a:t>
            </a:r>
            <a:r>
              <a:rPr lang="en-US" sz="2400" dirty="0">
                <a:hlinkClick r:id="rId3"/>
              </a:rPr>
              <a:t>https://www.kaggle.com/jessemostipak/college-tuition-diversity-and-pay?select=salary_potential.csv</a:t>
            </a:r>
            <a:endParaRPr lang="en-US" sz="2400" dirty="0"/>
          </a:p>
          <a:p>
            <a:pPr>
              <a:spcAft>
                <a:spcPts val="600"/>
              </a:spcAft>
            </a:pPr>
            <a:r>
              <a:rPr lang="en-US" sz="2400" b="1" dirty="0"/>
              <a:t>Deliverable: </a:t>
            </a:r>
            <a:r>
              <a:rPr lang="en-US" sz="2400" dirty="0"/>
              <a:t>Comprehensive report including methods of analysis and evaluation. </a:t>
            </a:r>
          </a:p>
        </p:txBody>
      </p:sp>
      <p:pic>
        <p:nvPicPr>
          <p:cNvPr id="7" name="Picture 6" descr="A black umbrella over a piggybank">
            <a:extLst>
              <a:ext uri="{FF2B5EF4-FFF2-40B4-BE49-F238E27FC236}">
                <a16:creationId xmlns:a16="http://schemas.microsoft.com/office/drawing/2014/main" id="{4403BF34-7BBB-451E-858C-6D385977932F}"/>
              </a:ext>
            </a:extLst>
          </p:cNvPr>
          <p:cNvPicPr>
            <a:picLocks noChangeAspect="1"/>
          </p:cNvPicPr>
          <p:nvPr/>
        </p:nvPicPr>
        <p:blipFill>
          <a:blip r:embed="rId4">
            <a:alphaModFix amt="35000"/>
            <a:extLst>
              <a:ext uri="{BEBA8EAE-BF5A-486C-A8C5-ECC9F3942E4B}">
                <a14:imgProps xmlns:a14="http://schemas.microsoft.com/office/drawing/2010/main">
                  <a14:imgLayer r:embed="rId5">
                    <a14:imgEffect>
                      <a14:backgroundRemoval t="10000" b="90000" l="10000" r="90000">
                        <a14:foregroundMark x1="42164" y1="89927" x2="42164" y2="89927"/>
                        <a14:foregroundMark x1="49658" y1="23786" x2="49658" y2="23786"/>
                        <a14:foregroundMark x1="49984" y1="45955" x2="49984" y2="45955"/>
                        <a14:backgroundMark x1="25937" y1="58859" x2="25937" y2="58859"/>
                        <a14:backgroundMark x1="25937" y1="58859" x2="29195" y2="53641"/>
                        <a14:backgroundMark x1="42164" y1="50809" x2="42164" y2="50809"/>
                      </a14:backgroundRemoval>
                    </a14:imgEffect>
                    <a14:imgEffect>
                      <a14:saturation sat="0"/>
                    </a14:imgEffect>
                  </a14:imgLayer>
                </a14:imgProps>
              </a:ext>
              <a:ext uri="{28A0092B-C50C-407E-A947-70E740481C1C}">
                <a14:useLocalDpi xmlns:a14="http://schemas.microsoft.com/office/drawing/2010/main" val="0"/>
              </a:ext>
            </a:extLst>
          </a:blip>
          <a:stretch>
            <a:fillRect/>
          </a:stretch>
        </p:blipFill>
        <p:spPr>
          <a:xfrm>
            <a:off x="7317956" y="2093700"/>
            <a:ext cx="5026110" cy="4049486"/>
          </a:xfrm>
          <a:prstGeom prst="rect">
            <a:avLst/>
          </a:prstGeom>
        </p:spPr>
      </p:pic>
    </p:spTree>
    <p:extLst>
      <p:ext uri="{BB962C8B-B14F-4D97-AF65-F5344CB8AC3E}">
        <p14:creationId xmlns:p14="http://schemas.microsoft.com/office/powerpoint/2010/main" val="3618929916"/>
      </p:ext>
    </p:extLst>
  </p:cSld>
  <p:clrMapOvr>
    <a:masterClrMapping/>
  </p:clrMapOvr>
</p:sld>
</file>

<file path=ppt/theme/theme1.xml><?xml version="1.0" encoding="utf-8"?>
<a:theme xmlns:a="http://schemas.openxmlformats.org/drawingml/2006/main" name="AdornVTI">
  <a:themeElements>
    <a:clrScheme name="Blue">
      <a:dk1>
        <a:srgbClr val="000000"/>
      </a:dk1>
      <a:lt1>
        <a:srgbClr val="FFFFFF"/>
      </a:lt1>
      <a:dk2>
        <a:srgbClr val="153A63"/>
      </a:dk2>
      <a:lt2>
        <a:srgbClr val="DBEFF9"/>
      </a:lt2>
      <a:accent1>
        <a:srgbClr val="0F6FC6"/>
      </a:accent1>
      <a:accent2>
        <a:srgbClr val="009DD9"/>
      </a:accent2>
      <a:accent3>
        <a:srgbClr val="09B8C0"/>
      </a:accent3>
      <a:accent4>
        <a:srgbClr val="0EBC8C"/>
      </a:accent4>
      <a:accent5>
        <a:srgbClr val="71B959"/>
      </a:accent5>
      <a:accent6>
        <a:srgbClr val="96B042"/>
      </a:accent6>
      <a:hlink>
        <a:srgbClr val="C37400"/>
      </a:hlink>
      <a:folHlink>
        <a:srgbClr val="4F9085"/>
      </a:folHlink>
    </a:clrScheme>
    <a:fontScheme name="Bembo">
      <a:majorFont>
        <a:latin typeface="Bembo"/>
        <a:ea typeface=""/>
        <a:cs typeface=""/>
      </a:majorFont>
      <a:minorFont>
        <a:latin typeface="Bemb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dornVTI" id="{497E3FA9-5A27-4D12-9D04-917BEF3D1303}" vid="{34192A01-61CA-4566-9818-841C607496F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1279</Words>
  <Application>Microsoft Office PowerPoint</Application>
  <PresentationFormat>Widescreen</PresentationFormat>
  <Paragraphs>136</Paragraphs>
  <Slides>23</Slides>
  <Notes>21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23</vt:i4>
      </vt:variant>
    </vt:vector>
  </HeadingPairs>
  <TitlesOfParts>
    <vt:vector size="29" baseType="lpstr">
      <vt:lpstr>Arial</vt:lpstr>
      <vt:lpstr>Bembo</vt:lpstr>
      <vt:lpstr>Calibri</vt:lpstr>
      <vt:lpstr>ShermanSans</vt:lpstr>
      <vt:lpstr>Times New Roman</vt:lpstr>
      <vt:lpstr>AdornVTI</vt:lpstr>
      <vt:lpstr>Portfolio Milestone</vt:lpstr>
      <vt:lpstr>Who Am I?</vt:lpstr>
      <vt:lpstr>My Course Highlights:</vt:lpstr>
      <vt:lpstr>IST 659: Database Administration</vt:lpstr>
      <vt:lpstr>UFC Relational Database Ultimate Fighting Championship</vt:lpstr>
      <vt:lpstr>Analysis</vt:lpstr>
      <vt:lpstr>Learning Outcomes</vt:lpstr>
      <vt:lpstr>IST 687: Introduction to Data Science</vt:lpstr>
      <vt:lpstr>Project: Analysis of Cost and Salary Potential of Attending College</vt:lpstr>
      <vt:lpstr>Analysis</vt:lpstr>
      <vt:lpstr>Analysis</vt:lpstr>
      <vt:lpstr>Learning Outcomes</vt:lpstr>
      <vt:lpstr>IST 707: Data Analytics</vt:lpstr>
      <vt:lpstr>Project: Marvel vs DC Analysis</vt:lpstr>
      <vt:lpstr>Analysis</vt:lpstr>
      <vt:lpstr>Learning Outcomes</vt:lpstr>
      <vt:lpstr>IST 652: Scripting for Data Analysis</vt:lpstr>
      <vt:lpstr>Project: MLB Strikeout Investigation</vt:lpstr>
      <vt:lpstr>History</vt:lpstr>
      <vt:lpstr>Analysis</vt:lpstr>
      <vt:lpstr>Analysis</vt:lpstr>
      <vt:lpstr>Learning Outcomes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2022-03-16T16:11:53Z</dcterms:created>
  <dcterms:modified xsi:type="dcterms:W3CDTF">2022-03-17T00:33:37Z</dcterms:modified>
</cp:coreProperties>
</file>